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2" r:id="rId3"/>
    <p:sldId id="273" r:id="rId4"/>
    <p:sldId id="264" r:id="rId5"/>
    <p:sldId id="258" r:id="rId6"/>
    <p:sldId id="266" r:id="rId7"/>
    <p:sldId id="269" r:id="rId8"/>
    <p:sldId id="261" r:id="rId9"/>
    <p:sldId id="274" r:id="rId10"/>
    <p:sldId id="275" r:id="rId11"/>
    <p:sldId id="271" r:id="rId12"/>
    <p:sldId id="263" r:id="rId13"/>
    <p:sldId id="277"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7"/>
    <p:restoredTop sz="94668"/>
  </p:normalViewPr>
  <p:slideViewPr>
    <p:cSldViewPr snapToGrid="0">
      <p:cViewPr varScale="1">
        <p:scale>
          <a:sx n="95" d="100"/>
          <a:sy n="95" d="100"/>
        </p:scale>
        <p:origin x="200"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A9E42-01DC-3851-FB84-0159F02990E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7FF289D-A469-092D-E9E6-77C667C2BE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44F727F-6F16-A087-2F2F-439BD5DC1B2D}"/>
              </a:ext>
            </a:extLst>
          </p:cNvPr>
          <p:cNvSpPr>
            <a:spLocks noGrp="1"/>
          </p:cNvSpPr>
          <p:nvPr>
            <p:ph type="dt" sz="half" idx="10"/>
          </p:nvPr>
        </p:nvSpPr>
        <p:spPr/>
        <p:txBody>
          <a:bodyPr/>
          <a:lstStyle/>
          <a:p>
            <a:fld id="{C2879A19-1593-4A45-91AD-D47A5E8234E3}" type="datetimeFigureOut">
              <a:rPr lang="en-US" smtClean="0"/>
              <a:t>3/17/25</a:t>
            </a:fld>
            <a:endParaRPr lang="en-US"/>
          </a:p>
        </p:txBody>
      </p:sp>
      <p:sp>
        <p:nvSpPr>
          <p:cNvPr id="5" name="Footer Placeholder 4">
            <a:extLst>
              <a:ext uri="{FF2B5EF4-FFF2-40B4-BE49-F238E27FC236}">
                <a16:creationId xmlns:a16="http://schemas.microsoft.com/office/drawing/2014/main" id="{48A7981C-EECF-3FD5-CE81-66D9286A4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D5F6E1-A413-30F1-04A7-CEB324DB6F9B}"/>
              </a:ext>
            </a:extLst>
          </p:cNvPr>
          <p:cNvSpPr>
            <a:spLocks noGrp="1"/>
          </p:cNvSpPr>
          <p:nvPr>
            <p:ph type="sldNum" sz="quarter" idx="12"/>
          </p:nvPr>
        </p:nvSpPr>
        <p:spPr/>
        <p:txBody>
          <a:bodyPr/>
          <a:lstStyle/>
          <a:p>
            <a:fld id="{D36F814F-AF97-A24D-9D18-443629D22ADF}" type="slidenum">
              <a:rPr lang="en-US" smtClean="0"/>
              <a:t>‹#›</a:t>
            </a:fld>
            <a:endParaRPr lang="en-US"/>
          </a:p>
        </p:txBody>
      </p:sp>
    </p:spTree>
    <p:extLst>
      <p:ext uri="{BB962C8B-B14F-4D97-AF65-F5344CB8AC3E}">
        <p14:creationId xmlns:p14="http://schemas.microsoft.com/office/powerpoint/2010/main" val="80823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D66F-FB51-DD88-2278-F4A783CE4BB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379398F-AE17-700E-4A8A-7B21F07D939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1181EA-2BD9-D2C3-E3D1-8B9C8C11F7BF}"/>
              </a:ext>
            </a:extLst>
          </p:cNvPr>
          <p:cNvSpPr>
            <a:spLocks noGrp="1"/>
          </p:cNvSpPr>
          <p:nvPr>
            <p:ph type="dt" sz="half" idx="10"/>
          </p:nvPr>
        </p:nvSpPr>
        <p:spPr/>
        <p:txBody>
          <a:bodyPr/>
          <a:lstStyle/>
          <a:p>
            <a:fld id="{C2879A19-1593-4A45-91AD-D47A5E8234E3}" type="datetimeFigureOut">
              <a:rPr lang="en-US" smtClean="0"/>
              <a:t>3/17/25</a:t>
            </a:fld>
            <a:endParaRPr lang="en-US"/>
          </a:p>
        </p:txBody>
      </p:sp>
      <p:sp>
        <p:nvSpPr>
          <p:cNvPr id="5" name="Footer Placeholder 4">
            <a:extLst>
              <a:ext uri="{FF2B5EF4-FFF2-40B4-BE49-F238E27FC236}">
                <a16:creationId xmlns:a16="http://schemas.microsoft.com/office/drawing/2014/main" id="{60658D75-E8A8-909F-98C9-EA2BB6A3BC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7ECEE-1EB0-8C7B-A282-DC70A8AD0D59}"/>
              </a:ext>
            </a:extLst>
          </p:cNvPr>
          <p:cNvSpPr>
            <a:spLocks noGrp="1"/>
          </p:cNvSpPr>
          <p:nvPr>
            <p:ph type="sldNum" sz="quarter" idx="12"/>
          </p:nvPr>
        </p:nvSpPr>
        <p:spPr/>
        <p:txBody>
          <a:bodyPr/>
          <a:lstStyle/>
          <a:p>
            <a:fld id="{D36F814F-AF97-A24D-9D18-443629D22ADF}" type="slidenum">
              <a:rPr lang="en-US" smtClean="0"/>
              <a:t>‹#›</a:t>
            </a:fld>
            <a:endParaRPr lang="en-US"/>
          </a:p>
        </p:txBody>
      </p:sp>
    </p:spTree>
    <p:extLst>
      <p:ext uri="{BB962C8B-B14F-4D97-AF65-F5344CB8AC3E}">
        <p14:creationId xmlns:p14="http://schemas.microsoft.com/office/powerpoint/2010/main" val="111132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902428-CE8E-9E81-05EE-964D3EDD546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223907A-9449-2D41-E621-DE561A3BF23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67935F1-2298-167F-8832-CDAC20C609B6}"/>
              </a:ext>
            </a:extLst>
          </p:cNvPr>
          <p:cNvSpPr>
            <a:spLocks noGrp="1"/>
          </p:cNvSpPr>
          <p:nvPr>
            <p:ph type="dt" sz="half" idx="10"/>
          </p:nvPr>
        </p:nvSpPr>
        <p:spPr/>
        <p:txBody>
          <a:bodyPr/>
          <a:lstStyle/>
          <a:p>
            <a:fld id="{C2879A19-1593-4A45-91AD-D47A5E8234E3}" type="datetimeFigureOut">
              <a:rPr lang="en-US" smtClean="0"/>
              <a:t>3/17/25</a:t>
            </a:fld>
            <a:endParaRPr lang="en-US"/>
          </a:p>
        </p:txBody>
      </p:sp>
      <p:sp>
        <p:nvSpPr>
          <p:cNvPr id="5" name="Footer Placeholder 4">
            <a:extLst>
              <a:ext uri="{FF2B5EF4-FFF2-40B4-BE49-F238E27FC236}">
                <a16:creationId xmlns:a16="http://schemas.microsoft.com/office/drawing/2014/main" id="{CDBC5CD6-9621-2E7E-FB22-926DA8467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F4D7E-2D22-167A-97F0-03450026A734}"/>
              </a:ext>
            </a:extLst>
          </p:cNvPr>
          <p:cNvSpPr>
            <a:spLocks noGrp="1"/>
          </p:cNvSpPr>
          <p:nvPr>
            <p:ph type="sldNum" sz="quarter" idx="12"/>
          </p:nvPr>
        </p:nvSpPr>
        <p:spPr/>
        <p:txBody>
          <a:bodyPr/>
          <a:lstStyle/>
          <a:p>
            <a:fld id="{D36F814F-AF97-A24D-9D18-443629D22ADF}" type="slidenum">
              <a:rPr lang="en-US" smtClean="0"/>
              <a:t>‹#›</a:t>
            </a:fld>
            <a:endParaRPr lang="en-US"/>
          </a:p>
        </p:txBody>
      </p:sp>
    </p:spTree>
    <p:extLst>
      <p:ext uri="{BB962C8B-B14F-4D97-AF65-F5344CB8AC3E}">
        <p14:creationId xmlns:p14="http://schemas.microsoft.com/office/powerpoint/2010/main" val="51993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A496D-ED03-5AA3-8D49-5FA33DEB79C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056E9F2-3ADC-BED2-2958-84E57A539B0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99AE3C-D842-0B38-F9C4-BD627C794B81}"/>
              </a:ext>
            </a:extLst>
          </p:cNvPr>
          <p:cNvSpPr>
            <a:spLocks noGrp="1"/>
          </p:cNvSpPr>
          <p:nvPr>
            <p:ph type="dt" sz="half" idx="10"/>
          </p:nvPr>
        </p:nvSpPr>
        <p:spPr/>
        <p:txBody>
          <a:bodyPr/>
          <a:lstStyle/>
          <a:p>
            <a:fld id="{C2879A19-1593-4A45-91AD-D47A5E8234E3}" type="datetimeFigureOut">
              <a:rPr lang="en-US" smtClean="0"/>
              <a:t>3/17/25</a:t>
            </a:fld>
            <a:endParaRPr lang="en-US"/>
          </a:p>
        </p:txBody>
      </p:sp>
      <p:sp>
        <p:nvSpPr>
          <p:cNvPr id="5" name="Footer Placeholder 4">
            <a:extLst>
              <a:ext uri="{FF2B5EF4-FFF2-40B4-BE49-F238E27FC236}">
                <a16:creationId xmlns:a16="http://schemas.microsoft.com/office/drawing/2014/main" id="{7B4386C7-0ECB-76FC-D4A2-8E15B984D8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E19BC5-E37B-744B-51C8-705E279E386D}"/>
              </a:ext>
            </a:extLst>
          </p:cNvPr>
          <p:cNvSpPr>
            <a:spLocks noGrp="1"/>
          </p:cNvSpPr>
          <p:nvPr>
            <p:ph type="sldNum" sz="quarter" idx="12"/>
          </p:nvPr>
        </p:nvSpPr>
        <p:spPr/>
        <p:txBody>
          <a:bodyPr/>
          <a:lstStyle/>
          <a:p>
            <a:fld id="{D36F814F-AF97-A24D-9D18-443629D22ADF}" type="slidenum">
              <a:rPr lang="en-US" smtClean="0"/>
              <a:t>‹#›</a:t>
            </a:fld>
            <a:endParaRPr lang="en-US"/>
          </a:p>
        </p:txBody>
      </p:sp>
    </p:spTree>
    <p:extLst>
      <p:ext uri="{BB962C8B-B14F-4D97-AF65-F5344CB8AC3E}">
        <p14:creationId xmlns:p14="http://schemas.microsoft.com/office/powerpoint/2010/main" val="2252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263BA-F432-DD6A-3E33-304CB61901D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2422482-0F75-9318-AE3C-BC5FDDF217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DA864D6-98CB-F6A6-3F18-EB81D470FE4A}"/>
              </a:ext>
            </a:extLst>
          </p:cNvPr>
          <p:cNvSpPr>
            <a:spLocks noGrp="1"/>
          </p:cNvSpPr>
          <p:nvPr>
            <p:ph type="dt" sz="half" idx="10"/>
          </p:nvPr>
        </p:nvSpPr>
        <p:spPr/>
        <p:txBody>
          <a:bodyPr/>
          <a:lstStyle/>
          <a:p>
            <a:fld id="{C2879A19-1593-4A45-91AD-D47A5E8234E3}" type="datetimeFigureOut">
              <a:rPr lang="en-US" smtClean="0"/>
              <a:t>3/17/25</a:t>
            </a:fld>
            <a:endParaRPr lang="en-US"/>
          </a:p>
        </p:txBody>
      </p:sp>
      <p:sp>
        <p:nvSpPr>
          <p:cNvPr id="5" name="Footer Placeholder 4">
            <a:extLst>
              <a:ext uri="{FF2B5EF4-FFF2-40B4-BE49-F238E27FC236}">
                <a16:creationId xmlns:a16="http://schemas.microsoft.com/office/drawing/2014/main" id="{FE67FFFF-8A9F-D3C3-7601-66C708D94E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82383-A841-CB08-0B47-49A93B49E30C}"/>
              </a:ext>
            </a:extLst>
          </p:cNvPr>
          <p:cNvSpPr>
            <a:spLocks noGrp="1"/>
          </p:cNvSpPr>
          <p:nvPr>
            <p:ph type="sldNum" sz="quarter" idx="12"/>
          </p:nvPr>
        </p:nvSpPr>
        <p:spPr/>
        <p:txBody>
          <a:bodyPr/>
          <a:lstStyle/>
          <a:p>
            <a:fld id="{D36F814F-AF97-A24D-9D18-443629D22ADF}" type="slidenum">
              <a:rPr lang="en-US" smtClean="0"/>
              <a:t>‹#›</a:t>
            </a:fld>
            <a:endParaRPr lang="en-US"/>
          </a:p>
        </p:txBody>
      </p:sp>
    </p:spTree>
    <p:extLst>
      <p:ext uri="{BB962C8B-B14F-4D97-AF65-F5344CB8AC3E}">
        <p14:creationId xmlns:p14="http://schemas.microsoft.com/office/powerpoint/2010/main" val="2538050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8ECD-DE37-6A4A-68DB-13EB4CC8052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31FD9B8-9ECD-B6C9-A999-9991184BB30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86323D7-73B4-D2D6-7633-D04629A72B0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CCA6BFC-83A2-510C-5166-7B100ED1EAED}"/>
              </a:ext>
            </a:extLst>
          </p:cNvPr>
          <p:cNvSpPr>
            <a:spLocks noGrp="1"/>
          </p:cNvSpPr>
          <p:nvPr>
            <p:ph type="dt" sz="half" idx="10"/>
          </p:nvPr>
        </p:nvSpPr>
        <p:spPr/>
        <p:txBody>
          <a:bodyPr/>
          <a:lstStyle/>
          <a:p>
            <a:fld id="{C2879A19-1593-4A45-91AD-D47A5E8234E3}" type="datetimeFigureOut">
              <a:rPr lang="en-US" smtClean="0"/>
              <a:t>3/17/25</a:t>
            </a:fld>
            <a:endParaRPr lang="en-US"/>
          </a:p>
        </p:txBody>
      </p:sp>
      <p:sp>
        <p:nvSpPr>
          <p:cNvPr id="6" name="Footer Placeholder 5">
            <a:extLst>
              <a:ext uri="{FF2B5EF4-FFF2-40B4-BE49-F238E27FC236}">
                <a16:creationId xmlns:a16="http://schemas.microsoft.com/office/drawing/2014/main" id="{1AE996F9-5AFB-EE3B-C264-FEC77E153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E61F29-F60A-B64F-C04C-60BA039AD1EC}"/>
              </a:ext>
            </a:extLst>
          </p:cNvPr>
          <p:cNvSpPr>
            <a:spLocks noGrp="1"/>
          </p:cNvSpPr>
          <p:nvPr>
            <p:ph type="sldNum" sz="quarter" idx="12"/>
          </p:nvPr>
        </p:nvSpPr>
        <p:spPr/>
        <p:txBody>
          <a:bodyPr/>
          <a:lstStyle/>
          <a:p>
            <a:fld id="{D36F814F-AF97-A24D-9D18-443629D22ADF}" type="slidenum">
              <a:rPr lang="en-US" smtClean="0"/>
              <a:t>‹#›</a:t>
            </a:fld>
            <a:endParaRPr lang="en-US"/>
          </a:p>
        </p:txBody>
      </p:sp>
    </p:spTree>
    <p:extLst>
      <p:ext uri="{BB962C8B-B14F-4D97-AF65-F5344CB8AC3E}">
        <p14:creationId xmlns:p14="http://schemas.microsoft.com/office/powerpoint/2010/main" val="336241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17C2-88EE-A56D-CB76-8438C5BE85D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F30C9D7-522A-9E33-DC0F-13A41341A8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4C064B6-89E3-5939-D562-EDCC40905E0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5E9B5BA-FCBD-9925-25CE-C6451472A7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17C50A4-B85F-0E39-60B2-3D564A89687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548D16A-7E65-67C2-8C8B-0B37400531A1}"/>
              </a:ext>
            </a:extLst>
          </p:cNvPr>
          <p:cNvSpPr>
            <a:spLocks noGrp="1"/>
          </p:cNvSpPr>
          <p:nvPr>
            <p:ph type="dt" sz="half" idx="10"/>
          </p:nvPr>
        </p:nvSpPr>
        <p:spPr/>
        <p:txBody>
          <a:bodyPr/>
          <a:lstStyle/>
          <a:p>
            <a:fld id="{C2879A19-1593-4A45-91AD-D47A5E8234E3}" type="datetimeFigureOut">
              <a:rPr lang="en-US" smtClean="0"/>
              <a:t>3/17/25</a:t>
            </a:fld>
            <a:endParaRPr lang="en-US"/>
          </a:p>
        </p:txBody>
      </p:sp>
      <p:sp>
        <p:nvSpPr>
          <p:cNvPr id="8" name="Footer Placeholder 7">
            <a:extLst>
              <a:ext uri="{FF2B5EF4-FFF2-40B4-BE49-F238E27FC236}">
                <a16:creationId xmlns:a16="http://schemas.microsoft.com/office/drawing/2014/main" id="{BC58A57D-01B7-3DAD-73CC-AACFFAA1C5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EA4B3D-68A1-CEEE-DEEB-375211E7F690}"/>
              </a:ext>
            </a:extLst>
          </p:cNvPr>
          <p:cNvSpPr>
            <a:spLocks noGrp="1"/>
          </p:cNvSpPr>
          <p:nvPr>
            <p:ph type="sldNum" sz="quarter" idx="12"/>
          </p:nvPr>
        </p:nvSpPr>
        <p:spPr/>
        <p:txBody>
          <a:bodyPr/>
          <a:lstStyle/>
          <a:p>
            <a:fld id="{D36F814F-AF97-A24D-9D18-443629D22ADF}" type="slidenum">
              <a:rPr lang="en-US" smtClean="0"/>
              <a:t>‹#›</a:t>
            </a:fld>
            <a:endParaRPr lang="en-US"/>
          </a:p>
        </p:txBody>
      </p:sp>
    </p:spTree>
    <p:extLst>
      <p:ext uri="{BB962C8B-B14F-4D97-AF65-F5344CB8AC3E}">
        <p14:creationId xmlns:p14="http://schemas.microsoft.com/office/powerpoint/2010/main" val="58921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3DB3-E442-2FFB-967F-6A16E101F54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03BF5AE-3E76-DBC3-A8DC-E38767D93EA5}"/>
              </a:ext>
            </a:extLst>
          </p:cNvPr>
          <p:cNvSpPr>
            <a:spLocks noGrp="1"/>
          </p:cNvSpPr>
          <p:nvPr>
            <p:ph type="dt" sz="half" idx="10"/>
          </p:nvPr>
        </p:nvSpPr>
        <p:spPr/>
        <p:txBody>
          <a:bodyPr/>
          <a:lstStyle/>
          <a:p>
            <a:fld id="{C2879A19-1593-4A45-91AD-D47A5E8234E3}" type="datetimeFigureOut">
              <a:rPr lang="en-US" smtClean="0"/>
              <a:t>3/17/25</a:t>
            </a:fld>
            <a:endParaRPr lang="en-US"/>
          </a:p>
        </p:txBody>
      </p:sp>
      <p:sp>
        <p:nvSpPr>
          <p:cNvPr id="4" name="Footer Placeholder 3">
            <a:extLst>
              <a:ext uri="{FF2B5EF4-FFF2-40B4-BE49-F238E27FC236}">
                <a16:creationId xmlns:a16="http://schemas.microsoft.com/office/drawing/2014/main" id="{B9757B15-BF8D-EC9A-A38B-3B1B8B672E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8DFD96-85B0-32C9-EA60-EF2AE9C6A553}"/>
              </a:ext>
            </a:extLst>
          </p:cNvPr>
          <p:cNvSpPr>
            <a:spLocks noGrp="1"/>
          </p:cNvSpPr>
          <p:nvPr>
            <p:ph type="sldNum" sz="quarter" idx="12"/>
          </p:nvPr>
        </p:nvSpPr>
        <p:spPr/>
        <p:txBody>
          <a:bodyPr/>
          <a:lstStyle/>
          <a:p>
            <a:fld id="{D36F814F-AF97-A24D-9D18-443629D22ADF}" type="slidenum">
              <a:rPr lang="en-US" smtClean="0"/>
              <a:t>‹#›</a:t>
            </a:fld>
            <a:endParaRPr lang="en-US"/>
          </a:p>
        </p:txBody>
      </p:sp>
    </p:spTree>
    <p:extLst>
      <p:ext uri="{BB962C8B-B14F-4D97-AF65-F5344CB8AC3E}">
        <p14:creationId xmlns:p14="http://schemas.microsoft.com/office/powerpoint/2010/main" val="343610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729CD2-2268-C4E7-79A7-B9E487C105C0}"/>
              </a:ext>
            </a:extLst>
          </p:cNvPr>
          <p:cNvSpPr>
            <a:spLocks noGrp="1"/>
          </p:cNvSpPr>
          <p:nvPr>
            <p:ph type="dt" sz="half" idx="10"/>
          </p:nvPr>
        </p:nvSpPr>
        <p:spPr/>
        <p:txBody>
          <a:bodyPr/>
          <a:lstStyle/>
          <a:p>
            <a:fld id="{C2879A19-1593-4A45-91AD-D47A5E8234E3}" type="datetimeFigureOut">
              <a:rPr lang="en-US" smtClean="0"/>
              <a:t>3/17/25</a:t>
            </a:fld>
            <a:endParaRPr lang="en-US"/>
          </a:p>
        </p:txBody>
      </p:sp>
      <p:sp>
        <p:nvSpPr>
          <p:cNvPr id="3" name="Footer Placeholder 2">
            <a:extLst>
              <a:ext uri="{FF2B5EF4-FFF2-40B4-BE49-F238E27FC236}">
                <a16:creationId xmlns:a16="http://schemas.microsoft.com/office/drawing/2014/main" id="{6FC997E2-995E-6C26-CF67-3BD413868C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0F280B-02E0-926A-DE84-946872CB4E79}"/>
              </a:ext>
            </a:extLst>
          </p:cNvPr>
          <p:cNvSpPr>
            <a:spLocks noGrp="1"/>
          </p:cNvSpPr>
          <p:nvPr>
            <p:ph type="sldNum" sz="quarter" idx="12"/>
          </p:nvPr>
        </p:nvSpPr>
        <p:spPr/>
        <p:txBody>
          <a:bodyPr/>
          <a:lstStyle/>
          <a:p>
            <a:fld id="{D36F814F-AF97-A24D-9D18-443629D22ADF}" type="slidenum">
              <a:rPr lang="en-US" smtClean="0"/>
              <a:t>‹#›</a:t>
            </a:fld>
            <a:endParaRPr lang="en-US"/>
          </a:p>
        </p:txBody>
      </p:sp>
    </p:spTree>
    <p:extLst>
      <p:ext uri="{BB962C8B-B14F-4D97-AF65-F5344CB8AC3E}">
        <p14:creationId xmlns:p14="http://schemas.microsoft.com/office/powerpoint/2010/main" val="300250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9ACE0-3E3E-BCC6-EFD9-57C1004509E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5959269-06EA-81D2-D66A-5851F900FB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B53D61B-274F-255D-3C35-4B7E9E0C7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163351C-9B52-7C70-4760-E4FCD36ECE4B}"/>
              </a:ext>
            </a:extLst>
          </p:cNvPr>
          <p:cNvSpPr>
            <a:spLocks noGrp="1"/>
          </p:cNvSpPr>
          <p:nvPr>
            <p:ph type="dt" sz="half" idx="10"/>
          </p:nvPr>
        </p:nvSpPr>
        <p:spPr/>
        <p:txBody>
          <a:bodyPr/>
          <a:lstStyle/>
          <a:p>
            <a:fld id="{C2879A19-1593-4A45-91AD-D47A5E8234E3}" type="datetimeFigureOut">
              <a:rPr lang="en-US" smtClean="0"/>
              <a:t>3/17/25</a:t>
            </a:fld>
            <a:endParaRPr lang="en-US"/>
          </a:p>
        </p:txBody>
      </p:sp>
      <p:sp>
        <p:nvSpPr>
          <p:cNvPr id="6" name="Footer Placeholder 5">
            <a:extLst>
              <a:ext uri="{FF2B5EF4-FFF2-40B4-BE49-F238E27FC236}">
                <a16:creationId xmlns:a16="http://schemas.microsoft.com/office/drawing/2014/main" id="{CE5D46F8-3109-67A1-4675-A28D830E06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A1852-2F9D-0812-0FAC-7E0E2D3ADC0F}"/>
              </a:ext>
            </a:extLst>
          </p:cNvPr>
          <p:cNvSpPr>
            <a:spLocks noGrp="1"/>
          </p:cNvSpPr>
          <p:nvPr>
            <p:ph type="sldNum" sz="quarter" idx="12"/>
          </p:nvPr>
        </p:nvSpPr>
        <p:spPr/>
        <p:txBody>
          <a:bodyPr/>
          <a:lstStyle/>
          <a:p>
            <a:fld id="{D36F814F-AF97-A24D-9D18-443629D22ADF}" type="slidenum">
              <a:rPr lang="en-US" smtClean="0"/>
              <a:t>‹#›</a:t>
            </a:fld>
            <a:endParaRPr lang="en-US"/>
          </a:p>
        </p:txBody>
      </p:sp>
    </p:spTree>
    <p:extLst>
      <p:ext uri="{BB962C8B-B14F-4D97-AF65-F5344CB8AC3E}">
        <p14:creationId xmlns:p14="http://schemas.microsoft.com/office/powerpoint/2010/main" val="13453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F9FD-5870-D590-EC51-FB3D6B694BC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259BA07-9995-828E-ADB3-B65257496C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5B0D2B-1728-A1CB-28AB-E38EAF416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543909-D36A-A708-89A6-A4EAF9EE9845}"/>
              </a:ext>
            </a:extLst>
          </p:cNvPr>
          <p:cNvSpPr>
            <a:spLocks noGrp="1"/>
          </p:cNvSpPr>
          <p:nvPr>
            <p:ph type="dt" sz="half" idx="10"/>
          </p:nvPr>
        </p:nvSpPr>
        <p:spPr/>
        <p:txBody>
          <a:bodyPr/>
          <a:lstStyle/>
          <a:p>
            <a:fld id="{C2879A19-1593-4A45-91AD-D47A5E8234E3}" type="datetimeFigureOut">
              <a:rPr lang="en-US" smtClean="0"/>
              <a:t>3/17/25</a:t>
            </a:fld>
            <a:endParaRPr lang="en-US"/>
          </a:p>
        </p:txBody>
      </p:sp>
      <p:sp>
        <p:nvSpPr>
          <p:cNvPr id="6" name="Footer Placeholder 5">
            <a:extLst>
              <a:ext uri="{FF2B5EF4-FFF2-40B4-BE49-F238E27FC236}">
                <a16:creationId xmlns:a16="http://schemas.microsoft.com/office/drawing/2014/main" id="{6072A227-14DE-4BA0-A0FE-043F3EE6C3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3C6651-E081-BA49-091D-1CCCD719E1A3}"/>
              </a:ext>
            </a:extLst>
          </p:cNvPr>
          <p:cNvSpPr>
            <a:spLocks noGrp="1"/>
          </p:cNvSpPr>
          <p:nvPr>
            <p:ph type="sldNum" sz="quarter" idx="12"/>
          </p:nvPr>
        </p:nvSpPr>
        <p:spPr/>
        <p:txBody>
          <a:bodyPr/>
          <a:lstStyle/>
          <a:p>
            <a:fld id="{D36F814F-AF97-A24D-9D18-443629D22ADF}" type="slidenum">
              <a:rPr lang="en-US" smtClean="0"/>
              <a:t>‹#›</a:t>
            </a:fld>
            <a:endParaRPr lang="en-US"/>
          </a:p>
        </p:txBody>
      </p:sp>
    </p:spTree>
    <p:extLst>
      <p:ext uri="{BB962C8B-B14F-4D97-AF65-F5344CB8AC3E}">
        <p14:creationId xmlns:p14="http://schemas.microsoft.com/office/powerpoint/2010/main" val="291205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3B28AE-820F-B903-9734-B70FB302F9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B10A612-92BC-6DED-F1CB-DB0AAC9812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522586-FF26-2FAB-9572-A6C594C98A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879A19-1593-4A45-91AD-D47A5E8234E3}" type="datetimeFigureOut">
              <a:rPr lang="en-US" smtClean="0"/>
              <a:t>3/17/25</a:t>
            </a:fld>
            <a:endParaRPr lang="en-US"/>
          </a:p>
        </p:txBody>
      </p:sp>
      <p:sp>
        <p:nvSpPr>
          <p:cNvPr id="5" name="Footer Placeholder 4">
            <a:extLst>
              <a:ext uri="{FF2B5EF4-FFF2-40B4-BE49-F238E27FC236}">
                <a16:creationId xmlns:a16="http://schemas.microsoft.com/office/drawing/2014/main" id="{BE41253B-AF8B-58AF-FBB6-C01DD998E0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6563E2D-E400-46AD-62E1-90ECA3E3D3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6F814F-AF97-A24D-9D18-443629D22ADF}" type="slidenum">
              <a:rPr lang="en-US" smtClean="0"/>
              <a:t>‹#›</a:t>
            </a:fld>
            <a:endParaRPr lang="en-US"/>
          </a:p>
        </p:txBody>
      </p:sp>
    </p:spTree>
    <p:extLst>
      <p:ext uri="{BB962C8B-B14F-4D97-AF65-F5344CB8AC3E}">
        <p14:creationId xmlns:p14="http://schemas.microsoft.com/office/powerpoint/2010/main" val="3774808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postgradsecr@med.uoc.g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text on it&#10;&#10;Description automatically generated">
            <a:extLst>
              <a:ext uri="{FF2B5EF4-FFF2-40B4-BE49-F238E27FC236}">
                <a16:creationId xmlns:a16="http://schemas.microsoft.com/office/drawing/2014/main" id="{7B683CA7-6446-1323-2B1A-C5BF7A70B032}"/>
              </a:ext>
            </a:extLst>
          </p:cNvPr>
          <p:cNvPicPr>
            <a:picLocks noChangeAspect="1"/>
          </p:cNvPicPr>
          <p:nvPr/>
        </p:nvPicPr>
        <p:blipFill>
          <a:blip r:embed="rId2"/>
          <a:stretch>
            <a:fillRect/>
          </a:stretch>
        </p:blipFill>
        <p:spPr>
          <a:xfrm>
            <a:off x="1289303" y="1119116"/>
            <a:ext cx="6471923" cy="2213635"/>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4B5D7D-6E39-A79E-E1E2-476E556D624C}"/>
              </a:ext>
            </a:extLst>
          </p:cNvPr>
          <p:cNvSpPr>
            <a:spLocks noGrp="1"/>
          </p:cNvSpPr>
          <p:nvPr>
            <p:ph type="ctrTitle"/>
          </p:nvPr>
        </p:nvSpPr>
        <p:spPr>
          <a:xfrm>
            <a:off x="1289304" y="3429000"/>
            <a:ext cx="8921672" cy="1713305"/>
          </a:xfrm>
        </p:spPr>
        <p:txBody>
          <a:bodyPr anchor="b">
            <a:normAutofit/>
          </a:bodyPr>
          <a:lstStyle/>
          <a:p>
            <a:pPr algn="l"/>
            <a:r>
              <a:rPr lang="el-GR" sz="4400"/>
              <a:t>Πρόγραμμα μεταπτυχιακών σπουδών στις χειρουργικές επιστήμες</a:t>
            </a:r>
            <a:endParaRPr lang="en-US" sz="4400"/>
          </a:p>
        </p:txBody>
      </p:sp>
      <p:sp>
        <p:nvSpPr>
          <p:cNvPr id="3" name="Subtitle 2">
            <a:extLst>
              <a:ext uri="{FF2B5EF4-FFF2-40B4-BE49-F238E27FC236}">
                <a16:creationId xmlns:a16="http://schemas.microsoft.com/office/drawing/2014/main" id="{36817B63-D1D8-E4A6-5362-71EEE46708F9}"/>
              </a:ext>
            </a:extLst>
          </p:cNvPr>
          <p:cNvSpPr>
            <a:spLocks noGrp="1"/>
          </p:cNvSpPr>
          <p:nvPr>
            <p:ph type="subTitle" idx="1"/>
          </p:nvPr>
        </p:nvSpPr>
        <p:spPr>
          <a:xfrm>
            <a:off x="1289303" y="5142305"/>
            <a:ext cx="7321298" cy="753165"/>
          </a:xfrm>
        </p:spPr>
        <p:txBody>
          <a:bodyPr anchor="t">
            <a:normAutofit/>
          </a:bodyPr>
          <a:lstStyle/>
          <a:p>
            <a:pPr algn="l"/>
            <a:r>
              <a:rPr lang="el-GR" sz="1900"/>
              <a:t>Αλέξανδρος Ανδρέου</a:t>
            </a:r>
          </a:p>
          <a:p>
            <a:pPr algn="l"/>
            <a:r>
              <a:rPr lang="el-GR" sz="1900"/>
              <a:t>Επίκουρος Καθηγητής Χειρουργικής Πανεπιστημίου Κρήτης</a:t>
            </a:r>
            <a:endParaRPr lang="en-US" sz="1900"/>
          </a:p>
        </p:txBody>
      </p:sp>
    </p:spTree>
    <p:extLst>
      <p:ext uri="{BB962C8B-B14F-4D97-AF65-F5344CB8AC3E}">
        <p14:creationId xmlns:p14="http://schemas.microsoft.com/office/powerpoint/2010/main" val="2802282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16F9A-E74C-6482-7DBF-40371AD5FF91}"/>
              </a:ext>
            </a:extLst>
          </p:cNvPr>
          <p:cNvSpPr>
            <a:spLocks noGrp="1"/>
          </p:cNvSpPr>
          <p:nvPr>
            <p:ph type="title"/>
          </p:nvPr>
        </p:nvSpPr>
        <p:spPr/>
        <p:txBody>
          <a:bodyPr/>
          <a:lstStyle/>
          <a:p>
            <a:r>
              <a:rPr lang="el-GR" dirty="0"/>
              <a:t>Χρονοδιάγραμμα</a:t>
            </a:r>
            <a:endParaRPr lang="en-US" dirty="0"/>
          </a:p>
        </p:txBody>
      </p:sp>
      <p:sp>
        <p:nvSpPr>
          <p:cNvPr id="3" name="Content Placeholder 2">
            <a:extLst>
              <a:ext uri="{FF2B5EF4-FFF2-40B4-BE49-F238E27FC236}">
                <a16:creationId xmlns:a16="http://schemas.microsoft.com/office/drawing/2014/main" id="{21DC84D8-6CBF-B80C-15D8-D1BBF17C350D}"/>
              </a:ext>
            </a:extLst>
          </p:cNvPr>
          <p:cNvSpPr>
            <a:spLocks noGrp="1"/>
          </p:cNvSpPr>
          <p:nvPr>
            <p:ph idx="1"/>
          </p:nvPr>
        </p:nvSpPr>
        <p:spPr/>
        <p:txBody>
          <a:bodyPr/>
          <a:lstStyle/>
          <a:p>
            <a:r>
              <a:rPr lang="el-GR" dirty="0"/>
              <a:t>Αιτήσεις εντός του εαρινού εξαμήνου μετά από την πρόσκληση </a:t>
            </a:r>
          </a:p>
          <a:p>
            <a:r>
              <a:rPr lang="el-GR" dirty="0"/>
              <a:t>Αξιολόγηση και προσωπική συνέντευξη</a:t>
            </a:r>
          </a:p>
          <a:p>
            <a:r>
              <a:rPr lang="el-GR" dirty="0"/>
              <a:t>Έναρξη Οκτώβριος</a:t>
            </a:r>
          </a:p>
          <a:p>
            <a:endParaRPr lang="el-GR" dirty="0"/>
          </a:p>
          <a:p>
            <a:pPr marL="0" indent="0">
              <a:buNone/>
            </a:pPr>
            <a:endParaRPr lang="en-US" dirty="0"/>
          </a:p>
        </p:txBody>
      </p:sp>
    </p:spTree>
    <p:extLst>
      <p:ext uri="{BB962C8B-B14F-4D97-AF65-F5344CB8AC3E}">
        <p14:creationId xmlns:p14="http://schemas.microsoft.com/office/powerpoint/2010/main" val="629245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1B267-F72E-4652-7A29-D7BDE257FDDD}"/>
              </a:ext>
            </a:extLst>
          </p:cNvPr>
          <p:cNvSpPr>
            <a:spLocks noGrp="1"/>
          </p:cNvSpPr>
          <p:nvPr>
            <p:ph type="title"/>
          </p:nvPr>
        </p:nvSpPr>
        <p:spPr/>
        <p:txBody>
          <a:bodyPr/>
          <a:lstStyle/>
          <a:p>
            <a:r>
              <a:rPr lang="el-GR" dirty="0"/>
              <a:t>Κριτήρια επιλογής</a:t>
            </a:r>
            <a:endParaRPr lang="en-US" dirty="0"/>
          </a:p>
        </p:txBody>
      </p:sp>
      <p:sp>
        <p:nvSpPr>
          <p:cNvPr id="3" name="Content Placeholder 2">
            <a:extLst>
              <a:ext uri="{FF2B5EF4-FFF2-40B4-BE49-F238E27FC236}">
                <a16:creationId xmlns:a16="http://schemas.microsoft.com/office/drawing/2014/main" id="{C242D73D-8492-0219-2BB3-A9740EE6DDEE}"/>
              </a:ext>
            </a:extLst>
          </p:cNvPr>
          <p:cNvSpPr>
            <a:spLocks noGrp="1"/>
          </p:cNvSpPr>
          <p:nvPr>
            <p:ph idx="1"/>
          </p:nvPr>
        </p:nvSpPr>
        <p:spPr/>
        <p:txBody>
          <a:bodyPr/>
          <a:lstStyle/>
          <a:p>
            <a:r>
              <a:rPr lang="el-GR" dirty="0"/>
              <a:t>Βαθμός πτυχίου</a:t>
            </a:r>
          </a:p>
          <a:p>
            <a:r>
              <a:rPr lang="el-GR" dirty="0"/>
              <a:t>Βαθμολογία συναφών προπτυχιακών μαθημάτων</a:t>
            </a:r>
          </a:p>
          <a:p>
            <a:r>
              <a:rPr lang="el-GR" dirty="0"/>
              <a:t>Ερευνητική δραστηριότητα</a:t>
            </a:r>
          </a:p>
          <a:p>
            <a:r>
              <a:rPr lang="el-GR" dirty="0"/>
              <a:t>Αξιολόγηση συστατικών επιστολών</a:t>
            </a:r>
          </a:p>
          <a:p>
            <a:r>
              <a:rPr lang="el-GR" dirty="0"/>
              <a:t>Αγγλικά Β2</a:t>
            </a:r>
          </a:p>
          <a:p>
            <a:r>
              <a:rPr lang="el-GR" dirty="0"/>
              <a:t>Συνάφεια ειδικότητας με το αντικείμενο</a:t>
            </a:r>
          </a:p>
          <a:p>
            <a:r>
              <a:rPr lang="el-GR" dirty="0"/>
              <a:t>Αξιολόγηση έκθεσης εκδήλωσης ενδιαφέροντος</a:t>
            </a:r>
            <a:endParaRPr lang="en-US" dirty="0"/>
          </a:p>
        </p:txBody>
      </p:sp>
    </p:spTree>
    <p:extLst>
      <p:ext uri="{BB962C8B-B14F-4D97-AF65-F5344CB8AC3E}">
        <p14:creationId xmlns:p14="http://schemas.microsoft.com/office/powerpoint/2010/main" val="1276015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B23C-A066-1014-7CFE-C44B32684C93}"/>
              </a:ext>
            </a:extLst>
          </p:cNvPr>
          <p:cNvSpPr>
            <a:spLocks noGrp="1"/>
          </p:cNvSpPr>
          <p:nvPr>
            <p:ph type="title"/>
          </p:nvPr>
        </p:nvSpPr>
        <p:spPr/>
        <p:txBody>
          <a:bodyPr/>
          <a:lstStyle/>
          <a:p>
            <a:r>
              <a:rPr lang="el-GR" dirty="0"/>
              <a:t>Γιατί να επιλέξετε το πρόγραμμα</a:t>
            </a:r>
            <a:endParaRPr lang="en-US" dirty="0"/>
          </a:p>
        </p:txBody>
      </p:sp>
      <p:sp>
        <p:nvSpPr>
          <p:cNvPr id="3" name="Content Placeholder 2">
            <a:extLst>
              <a:ext uri="{FF2B5EF4-FFF2-40B4-BE49-F238E27FC236}">
                <a16:creationId xmlns:a16="http://schemas.microsoft.com/office/drawing/2014/main" id="{68A3F216-6DE0-8CF5-2E97-53420A3598BA}"/>
              </a:ext>
            </a:extLst>
          </p:cNvPr>
          <p:cNvSpPr>
            <a:spLocks noGrp="1"/>
          </p:cNvSpPr>
          <p:nvPr>
            <p:ph idx="1"/>
          </p:nvPr>
        </p:nvSpPr>
        <p:spPr/>
        <p:txBody>
          <a:bodyPr>
            <a:normAutofit fontScale="92500" lnSpcReduction="20000"/>
          </a:bodyPr>
          <a:lstStyle/>
          <a:p>
            <a:r>
              <a:rPr lang="el-GR" dirty="0"/>
              <a:t>Υψηλό ακαδημαϊκό επίπεδο</a:t>
            </a:r>
          </a:p>
          <a:p>
            <a:pPr marL="0" indent="0">
              <a:buNone/>
            </a:pPr>
            <a:r>
              <a:rPr lang="el-GR" dirty="0"/>
              <a:t>	- Εξειδικευμένη γνώση</a:t>
            </a:r>
          </a:p>
          <a:p>
            <a:pPr marL="0" indent="0">
              <a:buNone/>
            </a:pPr>
            <a:r>
              <a:rPr lang="el-GR" dirty="0"/>
              <a:t>	- Διακεκριμένοι πανεπιστημιακοί και κλινικοί εκπαιδευτές 	(Ελλάδας και εξωτερικού)</a:t>
            </a:r>
          </a:p>
          <a:p>
            <a:r>
              <a:rPr lang="el-GR" dirty="0"/>
              <a:t>Διεπιστημονική προσέγγιση</a:t>
            </a:r>
          </a:p>
          <a:p>
            <a:pPr marL="0" indent="0">
              <a:buNone/>
            </a:pPr>
            <a:r>
              <a:rPr lang="el-GR" dirty="0"/>
              <a:t>	- Προσέγγιση των θεμάτων από ειδικούς διαφορετικών 	ειδικοτήτων</a:t>
            </a:r>
          </a:p>
          <a:p>
            <a:r>
              <a:rPr lang="el-GR" dirty="0"/>
              <a:t>Ευελιξία και σύγχρονη εκπαίδευση</a:t>
            </a:r>
          </a:p>
          <a:p>
            <a:pPr marL="0" indent="0">
              <a:buNone/>
            </a:pPr>
            <a:r>
              <a:rPr lang="el-GR" dirty="0"/>
              <a:t>	- Μαθήματα το Σάββατο</a:t>
            </a:r>
          </a:p>
          <a:p>
            <a:pPr marL="0" indent="0">
              <a:buNone/>
            </a:pPr>
            <a:r>
              <a:rPr lang="el-GR" dirty="0"/>
              <a:t>	- Συνδυασμός διαλέξεων, εργαστηρίων και πρακτικής άσκησης</a:t>
            </a:r>
          </a:p>
          <a:p>
            <a:r>
              <a:rPr lang="el-GR" dirty="0"/>
              <a:t>Δωρεάν</a:t>
            </a:r>
            <a:endParaRPr lang="en-US" dirty="0"/>
          </a:p>
        </p:txBody>
      </p:sp>
    </p:spTree>
    <p:extLst>
      <p:ext uri="{BB962C8B-B14F-4D97-AF65-F5344CB8AC3E}">
        <p14:creationId xmlns:p14="http://schemas.microsoft.com/office/powerpoint/2010/main" val="389977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30179-57B7-D9E3-9214-F7EA14B48075}"/>
              </a:ext>
            </a:extLst>
          </p:cNvPr>
          <p:cNvSpPr>
            <a:spLocks noGrp="1"/>
          </p:cNvSpPr>
          <p:nvPr>
            <p:ph type="title"/>
          </p:nvPr>
        </p:nvSpPr>
        <p:spPr>
          <a:xfrm>
            <a:off x="1285240" y="1050595"/>
            <a:ext cx="8074815" cy="1618489"/>
          </a:xfrm>
        </p:spPr>
        <p:txBody>
          <a:bodyPr anchor="ctr">
            <a:normAutofit/>
          </a:bodyPr>
          <a:lstStyle/>
          <a:p>
            <a:r>
              <a:rPr lang="el-GR" sz="7200"/>
              <a:t>Επικοινωνία</a:t>
            </a:r>
            <a:endParaRPr lang="en-US" sz="7200"/>
          </a:p>
        </p:txBody>
      </p:sp>
      <p:sp>
        <p:nvSpPr>
          <p:cNvPr id="3" name="Content Placeholder 2">
            <a:extLst>
              <a:ext uri="{FF2B5EF4-FFF2-40B4-BE49-F238E27FC236}">
                <a16:creationId xmlns:a16="http://schemas.microsoft.com/office/drawing/2014/main" id="{8FF13F95-80B1-5982-3A11-F3B21D10FF8E}"/>
              </a:ext>
            </a:extLst>
          </p:cNvPr>
          <p:cNvSpPr>
            <a:spLocks noGrp="1"/>
          </p:cNvSpPr>
          <p:nvPr>
            <p:ph idx="1"/>
          </p:nvPr>
        </p:nvSpPr>
        <p:spPr>
          <a:xfrm>
            <a:off x="1285240" y="2969469"/>
            <a:ext cx="8074815" cy="2800395"/>
          </a:xfrm>
        </p:spPr>
        <p:txBody>
          <a:bodyPr anchor="t">
            <a:normAutofit/>
          </a:bodyPr>
          <a:lstStyle/>
          <a:p>
            <a:pPr marL="0" indent="0">
              <a:buNone/>
            </a:pPr>
            <a:r>
              <a:rPr lang="el-GR" sz="2400" b="0" i="0" u="none" strike="noStrike">
                <a:effectLst/>
                <a:latin typeface="Segoe UI" panose="020B0502040204020203" pitchFamily="34" charset="0"/>
              </a:rPr>
              <a:t>Γραμματεία Προγραμμάτων Μεταπτυχιακών Σπουδών</a:t>
            </a:r>
            <a:br>
              <a:rPr lang="el-GR" sz="2400"/>
            </a:br>
            <a:r>
              <a:rPr lang="el-GR" sz="2400" b="0" i="0" u="none" strike="noStrike">
                <a:effectLst/>
                <a:latin typeface="Segoe UI" panose="020B0502040204020203" pitchFamily="34" charset="0"/>
              </a:rPr>
              <a:t>Ιατρική Σχολή, Πανεπιστήμιο Κρήτης</a:t>
            </a:r>
            <a:br>
              <a:rPr lang="el-GR" sz="2400"/>
            </a:br>
            <a:r>
              <a:rPr lang="el-GR" sz="2400" b="0" i="0" u="none" strike="noStrike">
                <a:effectLst/>
                <a:latin typeface="Segoe UI" panose="020B0502040204020203" pitchFamily="34" charset="0"/>
              </a:rPr>
              <a:t>Πανεπιστημιούπολη Βουτών</a:t>
            </a:r>
            <a:br>
              <a:rPr lang="el-GR" sz="2400"/>
            </a:br>
            <a:r>
              <a:rPr lang="el-GR" sz="2400" b="0" i="0" u="none" strike="noStrike">
                <a:effectLst/>
                <a:latin typeface="Segoe UI" panose="020B0502040204020203" pitchFamily="34" charset="0"/>
              </a:rPr>
              <a:t>Τ.Θ. 2208</a:t>
            </a:r>
            <a:br>
              <a:rPr lang="el-GR" sz="2400"/>
            </a:br>
            <a:r>
              <a:rPr lang="el-GR" sz="2400" b="0" i="0" u="none" strike="noStrike">
                <a:effectLst/>
                <a:latin typeface="Segoe UI" panose="020B0502040204020203" pitchFamily="34" charset="0"/>
              </a:rPr>
              <a:t>Τ.Κ. 70013 Ηράκλειο, Κρήτη</a:t>
            </a:r>
            <a:br>
              <a:rPr lang="el-GR" sz="2400"/>
            </a:br>
            <a:r>
              <a:rPr lang="el-GR" sz="2400" b="0" i="0" u="none" strike="noStrike">
                <a:effectLst/>
                <a:latin typeface="Segoe UI" panose="020B0502040204020203" pitchFamily="34" charset="0"/>
              </a:rPr>
              <a:t> 2810 39 4526</a:t>
            </a:r>
            <a:br>
              <a:rPr lang="el-GR" sz="2400"/>
            </a:br>
            <a:r>
              <a:rPr lang="el-GR" sz="2400" b="0" i="0" u="none" strike="noStrike">
                <a:effectLst/>
                <a:latin typeface="Segoe UI" panose="020B0502040204020203" pitchFamily="34" charset="0"/>
              </a:rPr>
              <a:t> </a:t>
            </a:r>
            <a:r>
              <a:rPr lang="en-GB" sz="2400" b="0" i="0" u="sng">
                <a:effectLst/>
                <a:latin typeface="Segoe UI" panose="020B0502040204020203" pitchFamily="34" charset="0"/>
                <a:hlinkClick r:id="rId2"/>
              </a:rPr>
              <a:t>postgradsecr@med.uoc.gr</a:t>
            </a:r>
            <a:endParaRPr lang="en-US" sz="2400"/>
          </a:p>
        </p:txBody>
      </p:sp>
    </p:spTree>
    <p:extLst>
      <p:ext uri="{BB962C8B-B14F-4D97-AF65-F5344CB8AC3E}">
        <p14:creationId xmlns:p14="http://schemas.microsoft.com/office/powerpoint/2010/main" val="1190989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DB2FA-A8CD-65DB-3E88-45A84F194638}"/>
              </a:ext>
            </a:extLst>
          </p:cNvPr>
          <p:cNvSpPr>
            <a:spLocks noGrp="1"/>
          </p:cNvSpPr>
          <p:nvPr>
            <p:ph type="title"/>
          </p:nvPr>
        </p:nvSpPr>
        <p:spPr/>
        <p:txBody>
          <a:bodyPr/>
          <a:lstStyle/>
          <a:p>
            <a:r>
              <a:rPr lang="el-GR" dirty="0"/>
              <a:t>Ευχαριστώ</a:t>
            </a:r>
            <a:endParaRPr lang="en-US" dirty="0"/>
          </a:p>
        </p:txBody>
      </p:sp>
      <p:pic>
        <p:nvPicPr>
          <p:cNvPr id="5" name="Content Placeholder 4" descr="A red question mark on a white background&#10;&#10;Description automatically generated">
            <a:extLst>
              <a:ext uri="{FF2B5EF4-FFF2-40B4-BE49-F238E27FC236}">
                <a16:creationId xmlns:a16="http://schemas.microsoft.com/office/drawing/2014/main" id="{BF5E03A4-4807-BABF-14D7-C36E539DC71F}"/>
              </a:ext>
            </a:extLst>
          </p:cNvPr>
          <p:cNvPicPr>
            <a:picLocks noGrp="1" noChangeAspect="1"/>
          </p:cNvPicPr>
          <p:nvPr>
            <p:ph idx="1"/>
          </p:nvPr>
        </p:nvPicPr>
        <p:blipFill>
          <a:blip r:embed="rId2"/>
          <a:stretch>
            <a:fillRect/>
          </a:stretch>
        </p:blipFill>
        <p:spPr>
          <a:xfrm>
            <a:off x="4254500" y="2915444"/>
            <a:ext cx="3683000" cy="2171700"/>
          </a:xfrm>
        </p:spPr>
      </p:pic>
    </p:spTree>
    <p:extLst>
      <p:ext uri="{BB962C8B-B14F-4D97-AF65-F5344CB8AC3E}">
        <p14:creationId xmlns:p14="http://schemas.microsoft.com/office/powerpoint/2010/main" val="254843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3AEC-848E-3626-7452-C4444649ECD6}"/>
              </a:ext>
            </a:extLst>
          </p:cNvPr>
          <p:cNvSpPr>
            <a:spLocks noGrp="1"/>
          </p:cNvSpPr>
          <p:nvPr>
            <p:ph type="title"/>
          </p:nvPr>
        </p:nvSpPr>
        <p:spPr/>
        <p:txBody>
          <a:bodyPr/>
          <a:lstStyle/>
          <a:p>
            <a:r>
              <a:rPr lang="el-GR" dirty="0"/>
              <a:t>Στόχοι</a:t>
            </a:r>
            <a:endParaRPr lang="en-US" dirty="0"/>
          </a:p>
        </p:txBody>
      </p:sp>
      <p:sp>
        <p:nvSpPr>
          <p:cNvPr id="3" name="Content Placeholder 2">
            <a:extLst>
              <a:ext uri="{FF2B5EF4-FFF2-40B4-BE49-F238E27FC236}">
                <a16:creationId xmlns:a16="http://schemas.microsoft.com/office/drawing/2014/main" id="{0DAA900B-44C7-DB72-BE9C-977F9A3794D1}"/>
              </a:ext>
            </a:extLst>
          </p:cNvPr>
          <p:cNvSpPr>
            <a:spLocks noGrp="1"/>
          </p:cNvSpPr>
          <p:nvPr>
            <p:ph idx="1"/>
          </p:nvPr>
        </p:nvSpPr>
        <p:spPr/>
        <p:txBody>
          <a:bodyPr/>
          <a:lstStyle/>
          <a:p>
            <a:r>
              <a:rPr lang="el-GR" dirty="0"/>
              <a:t>Υψηλού επιπέδου μεταπτυχιακή εκπαίδευση</a:t>
            </a:r>
          </a:p>
          <a:p>
            <a:r>
              <a:rPr lang="el-GR" dirty="0"/>
              <a:t>Κοινές θεματικές χειρουργικών επιστημών</a:t>
            </a:r>
          </a:p>
          <a:p>
            <a:r>
              <a:rPr lang="el-GR" dirty="0"/>
              <a:t>Τραύμα, εφαρμογές βασικών επιστημών, παθήσεις χειρουργικών επιστημών, ερευνητική μεθοδολογία</a:t>
            </a:r>
          </a:p>
          <a:p>
            <a:r>
              <a:rPr lang="el-GR" dirty="0"/>
              <a:t>Γνώση και έρευνα σε θεμελιώδη και νεωτερικά πεδία</a:t>
            </a:r>
          </a:p>
          <a:p>
            <a:r>
              <a:rPr lang="el-GR" dirty="0"/>
              <a:t>Σταδιοδρομία σε ακαδημαϊκά ιδρύματα και νοσοκομεία της Ελλάδος και του εξωτερικού</a:t>
            </a:r>
          </a:p>
          <a:p>
            <a:endParaRPr lang="el-GR" dirty="0"/>
          </a:p>
          <a:p>
            <a:endParaRPr lang="el-GR" dirty="0"/>
          </a:p>
          <a:p>
            <a:endParaRPr lang="en-US" dirty="0"/>
          </a:p>
        </p:txBody>
      </p:sp>
      <p:sp>
        <p:nvSpPr>
          <p:cNvPr id="4" name="TextBox 3">
            <a:extLst>
              <a:ext uri="{FF2B5EF4-FFF2-40B4-BE49-F238E27FC236}">
                <a16:creationId xmlns:a16="http://schemas.microsoft.com/office/drawing/2014/main" id="{42F3B000-4032-E5FC-82E2-C1B3AE8BDE82}"/>
              </a:ext>
            </a:extLst>
          </p:cNvPr>
          <p:cNvSpPr txBox="1"/>
          <p:nvPr/>
        </p:nvSpPr>
        <p:spPr>
          <a:xfrm>
            <a:off x="4765638" y="5454127"/>
            <a:ext cx="6067313" cy="369332"/>
          </a:xfrm>
          <a:prstGeom prst="rect">
            <a:avLst/>
          </a:prstGeom>
          <a:noFill/>
        </p:spPr>
        <p:txBody>
          <a:bodyPr wrap="square" rtlCol="0">
            <a:spAutoFit/>
          </a:bodyPr>
          <a:lstStyle/>
          <a:p>
            <a:r>
              <a:rPr lang="en-US" dirty="0"/>
              <a:t>https://surgical-</a:t>
            </a:r>
            <a:r>
              <a:rPr lang="en-US" dirty="0" err="1"/>
              <a:t>sciences.med.uoc.gr</a:t>
            </a:r>
            <a:endParaRPr lang="en-US" dirty="0"/>
          </a:p>
        </p:txBody>
      </p:sp>
    </p:spTree>
    <p:extLst>
      <p:ext uri="{BB962C8B-B14F-4D97-AF65-F5344CB8AC3E}">
        <p14:creationId xmlns:p14="http://schemas.microsoft.com/office/powerpoint/2010/main" val="3682669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25448-33FB-D49D-2E9C-A5AF112051C0}"/>
              </a:ext>
            </a:extLst>
          </p:cNvPr>
          <p:cNvSpPr>
            <a:spLocks noGrp="1"/>
          </p:cNvSpPr>
          <p:nvPr>
            <p:ph type="title"/>
          </p:nvPr>
        </p:nvSpPr>
        <p:spPr/>
        <p:txBody>
          <a:bodyPr/>
          <a:lstStyle/>
          <a:p>
            <a:r>
              <a:rPr lang="el-GR" dirty="0"/>
              <a:t>Απευθύνεται σε </a:t>
            </a:r>
            <a:endParaRPr lang="en-US" dirty="0"/>
          </a:p>
        </p:txBody>
      </p:sp>
      <p:sp>
        <p:nvSpPr>
          <p:cNvPr id="3" name="Content Placeholder 2">
            <a:extLst>
              <a:ext uri="{FF2B5EF4-FFF2-40B4-BE49-F238E27FC236}">
                <a16:creationId xmlns:a16="http://schemas.microsoft.com/office/drawing/2014/main" id="{499E7454-4C82-CC6B-D179-6B106B2FB7E3}"/>
              </a:ext>
            </a:extLst>
          </p:cNvPr>
          <p:cNvSpPr>
            <a:spLocks noGrp="1"/>
          </p:cNvSpPr>
          <p:nvPr>
            <p:ph idx="1"/>
          </p:nvPr>
        </p:nvSpPr>
        <p:spPr/>
        <p:txBody>
          <a:bodyPr/>
          <a:lstStyle/>
          <a:p>
            <a:r>
              <a:rPr lang="el-GR" dirty="0"/>
              <a:t>Πτυχιούχους Ιατρικών Σχολών ημεδαπής και αλλοδαπής</a:t>
            </a:r>
          </a:p>
          <a:p>
            <a:r>
              <a:rPr lang="el-GR" dirty="0"/>
              <a:t>Γενική Χειρουργική</a:t>
            </a:r>
          </a:p>
          <a:p>
            <a:r>
              <a:rPr lang="el-GR" dirty="0"/>
              <a:t>Ορθοπεδική</a:t>
            </a:r>
          </a:p>
          <a:p>
            <a:r>
              <a:rPr lang="el-GR" dirty="0"/>
              <a:t>Αγγειοχειρουργική</a:t>
            </a:r>
          </a:p>
          <a:p>
            <a:r>
              <a:rPr lang="el-GR" dirty="0" err="1"/>
              <a:t>Θωρακοχειρουργική</a:t>
            </a:r>
            <a:r>
              <a:rPr lang="el-GR" dirty="0"/>
              <a:t> </a:t>
            </a:r>
          </a:p>
          <a:p>
            <a:r>
              <a:rPr lang="el-GR" dirty="0"/>
              <a:t>Ουρολογία</a:t>
            </a:r>
          </a:p>
          <a:p>
            <a:r>
              <a:rPr lang="el-GR" dirty="0"/>
              <a:t>Γυναικολογία</a:t>
            </a:r>
          </a:p>
          <a:p>
            <a:r>
              <a:rPr lang="el-GR" dirty="0"/>
              <a:t>Γναθοχειρουργική</a:t>
            </a:r>
          </a:p>
          <a:p>
            <a:endParaRPr lang="el-GR" dirty="0"/>
          </a:p>
          <a:p>
            <a:endParaRPr lang="el-GR" dirty="0"/>
          </a:p>
          <a:p>
            <a:endParaRPr lang="en-US" dirty="0"/>
          </a:p>
        </p:txBody>
      </p:sp>
    </p:spTree>
    <p:extLst>
      <p:ext uri="{BB962C8B-B14F-4D97-AF65-F5344CB8AC3E}">
        <p14:creationId xmlns:p14="http://schemas.microsoft.com/office/powerpoint/2010/main" val="1043119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91B73-3953-01C1-C80B-2356D0AE76D9}"/>
              </a:ext>
            </a:extLst>
          </p:cNvPr>
          <p:cNvSpPr>
            <a:spLocks noGrp="1"/>
          </p:cNvSpPr>
          <p:nvPr>
            <p:ph type="title"/>
          </p:nvPr>
        </p:nvSpPr>
        <p:spPr/>
        <p:txBody>
          <a:bodyPr/>
          <a:lstStyle/>
          <a:p>
            <a:r>
              <a:rPr lang="el-GR" dirty="0"/>
              <a:t>Αποτέλεσμα</a:t>
            </a:r>
            <a:endParaRPr lang="en-US" dirty="0"/>
          </a:p>
        </p:txBody>
      </p:sp>
      <p:sp>
        <p:nvSpPr>
          <p:cNvPr id="3" name="Content Placeholder 2">
            <a:extLst>
              <a:ext uri="{FF2B5EF4-FFF2-40B4-BE49-F238E27FC236}">
                <a16:creationId xmlns:a16="http://schemas.microsoft.com/office/drawing/2014/main" id="{BE2685BB-939E-1D98-86F5-34E62FB094D6}"/>
              </a:ext>
            </a:extLst>
          </p:cNvPr>
          <p:cNvSpPr>
            <a:spLocks noGrp="1"/>
          </p:cNvSpPr>
          <p:nvPr>
            <p:ph idx="1"/>
          </p:nvPr>
        </p:nvSpPr>
        <p:spPr/>
        <p:txBody>
          <a:bodyPr/>
          <a:lstStyle/>
          <a:p>
            <a:pPr algn="just">
              <a:buFont typeface="Arial" panose="020B0604020202020204" pitchFamily="34" charset="0"/>
              <a:buChar char="•"/>
            </a:pPr>
            <a:r>
              <a:rPr lang="el-GR" b="0" i="0" u="none" strike="noStrike" dirty="0">
                <a:solidFill>
                  <a:srgbClr val="333333"/>
                </a:solidFill>
                <a:effectLst/>
              </a:rPr>
              <a:t>Δίπλωμα Μεταπτυχιακών Σπουδών (Δ.Μ.Σ):</a:t>
            </a:r>
            <a:br>
              <a:rPr lang="el-GR" dirty="0"/>
            </a:br>
            <a:r>
              <a:rPr lang="el-GR" b="0" i="0" u="none" strike="noStrike" dirty="0">
                <a:solidFill>
                  <a:srgbClr val="333333"/>
                </a:solidFill>
                <a:effectLst/>
              </a:rPr>
              <a:t>Στις «Χειρουργικές Επιστήμες» (</a:t>
            </a:r>
            <a:r>
              <a:rPr lang="en-GB" b="0" i="0" u="none" strike="noStrike" dirty="0">
                <a:solidFill>
                  <a:srgbClr val="333333"/>
                </a:solidFill>
                <a:effectLst/>
              </a:rPr>
              <a:t>MSc. In Surgical Sciences)</a:t>
            </a:r>
          </a:p>
          <a:p>
            <a:pPr algn="just">
              <a:buFont typeface="Arial" panose="020B0604020202020204" pitchFamily="34" charset="0"/>
              <a:buChar char="•"/>
            </a:pPr>
            <a:r>
              <a:rPr lang="el-GR" b="0" i="0" u="none" strike="noStrike" dirty="0">
                <a:solidFill>
                  <a:srgbClr val="333333"/>
                </a:solidFill>
                <a:effectLst/>
              </a:rPr>
              <a:t>Στις «Χειρουργικές Επιστήμες» (</a:t>
            </a:r>
            <a:r>
              <a:rPr lang="en-GB" b="0" i="0" u="none" strike="noStrike" dirty="0">
                <a:solidFill>
                  <a:srgbClr val="333333"/>
                </a:solidFill>
                <a:effectLst/>
              </a:rPr>
              <a:t>MSc. In Surgical Sciences) </a:t>
            </a:r>
            <a:r>
              <a:rPr lang="el-GR" b="0" i="0" u="none" strike="noStrike" dirty="0">
                <a:solidFill>
                  <a:srgbClr val="333333"/>
                </a:solidFill>
                <a:effectLst/>
              </a:rPr>
              <a:t>με κατεύθυνση «Χειρουργική»</a:t>
            </a:r>
          </a:p>
          <a:p>
            <a:pPr algn="just">
              <a:buFont typeface="Arial" panose="020B0604020202020204" pitchFamily="34" charset="0"/>
              <a:buChar char="•"/>
            </a:pPr>
            <a:r>
              <a:rPr lang="el-GR" b="0" i="0" u="none" strike="noStrike" dirty="0">
                <a:solidFill>
                  <a:srgbClr val="333333"/>
                </a:solidFill>
                <a:effectLst/>
              </a:rPr>
              <a:t>Στις «Χειρουργικές Επιστήμες» (</a:t>
            </a:r>
            <a:r>
              <a:rPr lang="en-GB" b="0" i="0" u="none" strike="noStrike" dirty="0">
                <a:solidFill>
                  <a:srgbClr val="333333"/>
                </a:solidFill>
                <a:effectLst/>
              </a:rPr>
              <a:t>MSc. In Surgical Sciences) </a:t>
            </a:r>
            <a:r>
              <a:rPr lang="el-GR" b="0" i="0" u="none" strike="noStrike" dirty="0">
                <a:solidFill>
                  <a:srgbClr val="333333"/>
                </a:solidFill>
                <a:effectLst/>
              </a:rPr>
              <a:t>με κατεύθυνση «Ορθοπεδική»</a:t>
            </a:r>
          </a:p>
          <a:p>
            <a:endParaRPr lang="en-US" dirty="0"/>
          </a:p>
        </p:txBody>
      </p:sp>
    </p:spTree>
    <p:extLst>
      <p:ext uri="{BB962C8B-B14F-4D97-AF65-F5344CB8AC3E}">
        <p14:creationId xmlns:p14="http://schemas.microsoft.com/office/powerpoint/2010/main" val="1869574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5030-C4E7-3E44-2395-CE6CC1C8785C}"/>
              </a:ext>
            </a:extLst>
          </p:cNvPr>
          <p:cNvSpPr>
            <a:spLocks noGrp="1"/>
          </p:cNvSpPr>
          <p:nvPr>
            <p:ph type="title"/>
          </p:nvPr>
        </p:nvSpPr>
        <p:spPr/>
        <p:txBody>
          <a:bodyPr/>
          <a:lstStyle/>
          <a:p>
            <a:r>
              <a:rPr lang="el-GR" dirty="0"/>
              <a:t>Δομή και περιεχόμενο σπουδών</a:t>
            </a:r>
            <a:endParaRPr lang="en-US" dirty="0"/>
          </a:p>
        </p:txBody>
      </p:sp>
      <p:sp>
        <p:nvSpPr>
          <p:cNvPr id="3" name="Content Placeholder 2">
            <a:extLst>
              <a:ext uri="{FF2B5EF4-FFF2-40B4-BE49-F238E27FC236}">
                <a16:creationId xmlns:a16="http://schemas.microsoft.com/office/drawing/2014/main" id="{11EAFFA6-6BA4-2ADA-7DCC-BC02CB2D3B2A}"/>
              </a:ext>
            </a:extLst>
          </p:cNvPr>
          <p:cNvSpPr>
            <a:spLocks noGrp="1"/>
          </p:cNvSpPr>
          <p:nvPr>
            <p:ph idx="1"/>
          </p:nvPr>
        </p:nvSpPr>
        <p:spPr/>
        <p:txBody>
          <a:bodyPr>
            <a:normAutofit fontScale="92500" lnSpcReduction="20000"/>
          </a:bodyPr>
          <a:lstStyle/>
          <a:p>
            <a:r>
              <a:rPr lang="el-GR" dirty="0"/>
              <a:t>2 ακαδημαϊκά εξάμηνα</a:t>
            </a:r>
          </a:p>
          <a:p>
            <a:r>
              <a:rPr lang="el-GR" dirty="0"/>
              <a:t>Χειρουργική ή ορθοπεδική κατεύθυνση</a:t>
            </a:r>
          </a:p>
          <a:p>
            <a:r>
              <a:rPr lang="el-GR" dirty="0"/>
              <a:t>25 φοιτητές κατ’ ανώτατο όριο</a:t>
            </a:r>
          </a:p>
          <a:p>
            <a:r>
              <a:rPr lang="el-GR" dirty="0"/>
              <a:t>Ελληνικά (ενίοτε αγγλικά)</a:t>
            </a:r>
          </a:p>
          <a:p>
            <a:r>
              <a:rPr lang="el-GR" dirty="0"/>
              <a:t>Μαθήματα, φροντιστήρια, σεμινάρια, εργαστήρια</a:t>
            </a:r>
          </a:p>
          <a:p>
            <a:r>
              <a:rPr lang="el-GR" b="0" i="0" u="none" strike="noStrike" dirty="0">
                <a:solidFill>
                  <a:srgbClr val="333333"/>
                </a:solidFill>
                <a:effectLst/>
                <a:latin typeface="Segoe UI" panose="020B0502040204020203" pitchFamily="34" charset="0"/>
              </a:rPr>
              <a:t>Η διδασκαλία των μαθημάτων γίνεται με τη φυσική παρουσία των Μ.Φ. και των διδασκόντων (δια ζώσης) είτε με την φυσική παρουσία των ΜΦ και τη διαδικτυακή παρουσία του διδάσκοντα (έως 30% των συνολικών ωρών του προγράμματος).</a:t>
            </a:r>
            <a:endParaRPr lang="en-GB" b="0" i="0" u="none" strike="noStrike" dirty="0">
              <a:solidFill>
                <a:srgbClr val="333333"/>
              </a:solidFill>
              <a:effectLst/>
              <a:latin typeface="Segoe UI" panose="020B0502040204020203" pitchFamily="34" charset="0"/>
            </a:endParaRPr>
          </a:p>
          <a:p>
            <a:r>
              <a:rPr lang="el-GR" dirty="0"/>
              <a:t>Δεν </a:t>
            </a:r>
            <a:r>
              <a:rPr lang="el-GR" dirty="0" err="1"/>
              <a:t>απαιτε</a:t>
            </a:r>
            <a:r>
              <a:rPr lang="en-GB" dirty="0" err="1"/>
              <a:t>ί</a:t>
            </a:r>
            <a:r>
              <a:rPr lang="el-GR" dirty="0" err="1"/>
              <a:t>ται</a:t>
            </a:r>
            <a:r>
              <a:rPr lang="el-GR" dirty="0"/>
              <a:t> εκπόνηση διπλωματικής εργασίας</a:t>
            </a:r>
            <a:br>
              <a:rPr lang="el-GR" dirty="0"/>
            </a:br>
            <a:endParaRPr lang="en-US" dirty="0"/>
          </a:p>
        </p:txBody>
      </p:sp>
    </p:spTree>
    <p:extLst>
      <p:ext uri="{BB962C8B-B14F-4D97-AF65-F5344CB8AC3E}">
        <p14:creationId xmlns:p14="http://schemas.microsoft.com/office/powerpoint/2010/main" val="3148173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04D18-3090-3917-C69E-B535D15C5CEA}"/>
              </a:ext>
            </a:extLst>
          </p:cNvPr>
          <p:cNvSpPr>
            <a:spLocks noGrp="1"/>
          </p:cNvSpPr>
          <p:nvPr>
            <p:ph type="title"/>
          </p:nvPr>
        </p:nvSpPr>
        <p:spPr/>
        <p:txBody>
          <a:bodyPr/>
          <a:lstStyle/>
          <a:p>
            <a:r>
              <a:rPr lang="el-GR" dirty="0"/>
              <a:t>Χειμερινό εξάμηνο</a:t>
            </a:r>
            <a:endParaRPr lang="en-US" dirty="0"/>
          </a:p>
        </p:txBody>
      </p:sp>
      <p:pic>
        <p:nvPicPr>
          <p:cNvPr id="5" name="Content Placeholder 4" descr="A screenshot of a computer&#10;&#10;Description automatically generated">
            <a:extLst>
              <a:ext uri="{FF2B5EF4-FFF2-40B4-BE49-F238E27FC236}">
                <a16:creationId xmlns:a16="http://schemas.microsoft.com/office/drawing/2014/main" id="{F210A5FC-25B9-254B-A1B6-998040D268D3}"/>
              </a:ext>
            </a:extLst>
          </p:cNvPr>
          <p:cNvPicPr>
            <a:picLocks noGrp="1" noChangeAspect="1"/>
          </p:cNvPicPr>
          <p:nvPr>
            <p:ph idx="1"/>
          </p:nvPr>
        </p:nvPicPr>
        <p:blipFill>
          <a:blip r:embed="rId2"/>
          <a:stretch>
            <a:fillRect/>
          </a:stretch>
        </p:blipFill>
        <p:spPr>
          <a:xfrm>
            <a:off x="1875785" y="1825625"/>
            <a:ext cx="8440430" cy="4351338"/>
          </a:xfrm>
        </p:spPr>
      </p:pic>
    </p:spTree>
    <p:extLst>
      <p:ext uri="{BB962C8B-B14F-4D97-AF65-F5344CB8AC3E}">
        <p14:creationId xmlns:p14="http://schemas.microsoft.com/office/powerpoint/2010/main" val="3236038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AE7C2-B9F0-BB09-2966-DB056101F415}"/>
              </a:ext>
            </a:extLst>
          </p:cNvPr>
          <p:cNvSpPr>
            <a:spLocks noGrp="1"/>
          </p:cNvSpPr>
          <p:nvPr>
            <p:ph type="title"/>
          </p:nvPr>
        </p:nvSpPr>
        <p:spPr/>
        <p:txBody>
          <a:bodyPr/>
          <a:lstStyle/>
          <a:p>
            <a:r>
              <a:rPr lang="el-GR" dirty="0"/>
              <a:t>Εαρινό εξάμηνο</a:t>
            </a:r>
            <a:endParaRPr lang="en-US" dirty="0"/>
          </a:p>
        </p:txBody>
      </p:sp>
      <p:pic>
        <p:nvPicPr>
          <p:cNvPr id="5" name="Content Placeholder 4" descr="A screenshot of a computer&#10;&#10;Description automatically generated">
            <a:extLst>
              <a:ext uri="{FF2B5EF4-FFF2-40B4-BE49-F238E27FC236}">
                <a16:creationId xmlns:a16="http://schemas.microsoft.com/office/drawing/2014/main" id="{ACF8E121-1205-34B1-E4FA-F9AC631C3292}"/>
              </a:ext>
            </a:extLst>
          </p:cNvPr>
          <p:cNvPicPr>
            <a:picLocks noGrp="1" noChangeAspect="1"/>
          </p:cNvPicPr>
          <p:nvPr>
            <p:ph idx="1"/>
          </p:nvPr>
        </p:nvPicPr>
        <p:blipFill>
          <a:blip r:embed="rId2"/>
          <a:stretch>
            <a:fillRect/>
          </a:stretch>
        </p:blipFill>
        <p:spPr>
          <a:xfrm>
            <a:off x="2545572" y="1825625"/>
            <a:ext cx="7100855" cy="4351338"/>
          </a:xfrm>
        </p:spPr>
      </p:pic>
    </p:spTree>
    <p:extLst>
      <p:ext uri="{BB962C8B-B14F-4D97-AF65-F5344CB8AC3E}">
        <p14:creationId xmlns:p14="http://schemas.microsoft.com/office/powerpoint/2010/main" val="1675484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044D1-E984-C7C0-557A-AD7891F2EEE1}"/>
              </a:ext>
            </a:extLst>
          </p:cNvPr>
          <p:cNvSpPr>
            <a:spLocks noGrp="1"/>
          </p:cNvSpPr>
          <p:nvPr>
            <p:ph type="title"/>
          </p:nvPr>
        </p:nvSpPr>
        <p:spPr/>
        <p:txBody>
          <a:bodyPr/>
          <a:lstStyle/>
          <a:p>
            <a:r>
              <a:rPr lang="el-GR" dirty="0"/>
              <a:t>Εμπειρίες πρώην φοιτητών</a:t>
            </a:r>
            <a:endParaRPr lang="en-US" dirty="0"/>
          </a:p>
        </p:txBody>
      </p:sp>
      <p:sp>
        <p:nvSpPr>
          <p:cNvPr id="3" name="Content Placeholder 2">
            <a:extLst>
              <a:ext uri="{FF2B5EF4-FFF2-40B4-BE49-F238E27FC236}">
                <a16:creationId xmlns:a16="http://schemas.microsoft.com/office/drawing/2014/main" id="{2367F5C2-CEFD-DF6A-7BC0-1EFDCD39D49F}"/>
              </a:ext>
            </a:extLst>
          </p:cNvPr>
          <p:cNvSpPr>
            <a:spLocks noGrp="1"/>
          </p:cNvSpPr>
          <p:nvPr>
            <p:ph idx="1"/>
          </p:nvPr>
        </p:nvSpPr>
        <p:spPr/>
        <p:txBody>
          <a:bodyPr/>
          <a:lstStyle/>
          <a:p>
            <a:r>
              <a:rPr lang="el-GR" dirty="0"/>
              <a:t>"</a:t>
            </a:r>
            <a:r>
              <a:rPr lang="en-US" dirty="0"/>
              <a:t>To </a:t>
            </a:r>
            <a:r>
              <a:rPr lang="en-US" dirty="0" err="1"/>
              <a:t>Π</a:t>
            </a:r>
            <a:r>
              <a:rPr lang="el-GR" dirty="0"/>
              <a:t>ΜΣ Χειρουργικών επιστημών είναι ένα ενδιαφέρον πρόγραμμα καθώς καλύπτει μεγάλο εύρος γνώσεων για πολλές χειρουργικές ειδικότητες»</a:t>
            </a:r>
          </a:p>
          <a:p>
            <a:r>
              <a:rPr lang="el-GR" dirty="0"/>
              <a:t>»Εποικοδομητική και ωφέλιμη εμπειρία. Δεν με επιβάρυνε οικονομικά. Συμπεριλάμβανε όλες τις γενικές αρχές των χειρουργικών επιστημών καθώς και μεγάλο κομμάτι της γνώσης που ένας νέος ειδικευόμενος χειρουργικής (και ειδικότερα γενικής χειρουργικής ή ορθοπεδικής) πρέπει να γνωρίζει στα πρώτα έτη»</a:t>
            </a:r>
            <a:endParaRPr lang="en-US" dirty="0"/>
          </a:p>
        </p:txBody>
      </p:sp>
    </p:spTree>
    <p:extLst>
      <p:ext uri="{BB962C8B-B14F-4D97-AF65-F5344CB8AC3E}">
        <p14:creationId xmlns:p14="http://schemas.microsoft.com/office/powerpoint/2010/main" val="2909196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E02EC-6A16-9376-4085-C4BBB026B8AB}"/>
              </a:ext>
            </a:extLst>
          </p:cNvPr>
          <p:cNvSpPr>
            <a:spLocks noGrp="1"/>
          </p:cNvSpPr>
          <p:nvPr>
            <p:ph type="title"/>
          </p:nvPr>
        </p:nvSpPr>
        <p:spPr/>
        <p:txBody>
          <a:bodyPr/>
          <a:lstStyle/>
          <a:p>
            <a:r>
              <a:rPr lang="el-GR" dirty="0"/>
              <a:t>Διαδικασία εισαγωγής</a:t>
            </a:r>
            <a:endParaRPr lang="en-US" dirty="0"/>
          </a:p>
        </p:txBody>
      </p:sp>
      <p:sp>
        <p:nvSpPr>
          <p:cNvPr id="3" name="Content Placeholder 2">
            <a:extLst>
              <a:ext uri="{FF2B5EF4-FFF2-40B4-BE49-F238E27FC236}">
                <a16:creationId xmlns:a16="http://schemas.microsoft.com/office/drawing/2014/main" id="{9023FCDC-7983-EB64-61A2-0BD75B49A5D9}"/>
              </a:ext>
            </a:extLst>
          </p:cNvPr>
          <p:cNvSpPr>
            <a:spLocks noGrp="1"/>
          </p:cNvSpPr>
          <p:nvPr>
            <p:ph idx="1"/>
          </p:nvPr>
        </p:nvSpPr>
        <p:spPr/>
        <p:txBody>
          <a:bodyPr>
            <a:normAutofit lnSpcReduction="10000"/>
          </a:bodyPr>
          <a:lstStyle/>
          <a:p>
            <a:pPr marL="0" indent="0">
              <a:buNone/>
            </a:pPr>
            <a:r>
              <a:rPr lang="el-GR" dirty="0"/>
              <a:t>1. Αίτηση </a:t>
            </a:r>
            <a:r>
              <a:rPr lang="en-GB" dirty="0">
                <a:solidFill>
                  <a:srgbClr val="0000FF"/>
                </a:solidFill>
                <a:effectLst/>
                <a:latin typeface="Book Antiqua" panose="02040602050305030304" pitchFamily="18" charset="0"/>
              </a:rPr>
              <a:t>https://</a:t>
            </a:r>
            <a:r>
              <a:rPr lang="en-GB" dirty="0" err="1">
                <a:solidFill>
                  <a:srgbClr val="0000FF"/>
                </a:solidFill>
                <a:effectLst/>
                <a:latin typeface="Book Antiqua" panose="02040602050305030304" pitchFamily="18" charset="0"/>
              </a:rPr>
              <a:t>postgrad.cict.uoc.gr</a:t>
            </a:r>
            <a:endParaRPr lang="el-GR" dirty="0"/>
          </a:p>
          <a:p>
            <a:pPr marL="0" indent="0">
              <a:buNone/>
            </a:pPr>
            <a:r>
              <a:rPr lang="el-GR" dirty="0"/>
              <a:t>2. Αντίγραφό πτυχίου (ή πιστοποιητικό περάτωσης σπουδών για τελειόφοιτους)</a:t>
            </a:r>
          </a:p>
          <a:p>
            <a:pPr marL="0" indent="0">
              <a:buNone/>
            </a:pPr>
            <a:r>
              <a:rPr lang="el-GR" dirty="0"/>
              <a:t>3. Πιστοποιητικό αναλυτικής βαθμολογίας μαθημάτων</a:t>
            </a:r>
          </a:p>
          <a:p>
            <a:pPr marL="0" indent="0">
              <a:buNone/>
            </a:pPr>
            <a:r>
              <a:rPr lang="el-GR" dirty="0"/>
              <a:t>4. Αγγλική γλώσσα Β2</a:t>
            </a:r>
          </a:p>
          <a:p>
            <a:pPr marL="0" indent="0">
              <a:buNone/>
            </a:pPr>
            <a:r>
              <a:rPr lang="el-GR" dirty="0"/>
              <a:t>5. Έκθεση εκδήλωσης ενδιαφέροντος</a:t>
            </a:r>
          </a:p>
          <a:p>
            <a:pPr marL="0" indent="0">
              <a:buNone/>
            </a:pPr>
            <a:r>
              <a:rPr lang="el-GR" dirty="0"/>
              <a:t>6. Βιογραφικό</a:t>
            </a:r>
          </a:p>
          <a:p>
            <a:pPr marL="0" indent="0">
              <a:buNone/>
            </a:pPr>
            <a:r>
              <a:rPr lang="el-GR" dirty="0"/>
              <a:t>7. Συστατικές επιστολές (δύο)</a:t>
            </a:r>
          </a:p>
          <a:p>
            <a:pPr marL="0" indent="0">
              <a:buNone/>
            </a:pPr>
            <a:r>
              <a:rPr lang="el-GR" dirty="0"/>
              <a:t>8. Φωτογραφία</a:t>
            </a:r>
            <a:endParaRPr lang="en-US" dirty="0"/>
          </a:p>
        </p:txBody>
      </p:sp>
    </p:spTree>
    <p:extLst>
      <p:ext uri="{BB962C8B-B14F-4D97-AF65-F5344CB8AC3E}">
        <p14:creationId xmlns:p14="http://schemas.microsoft.com/office/powerpoint/2010/main" val="3640993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3101</TotalTime>
  <Words>484</Words>
  <Application>Microsoft Macintosh PowerPoint</Application>
  <PresentationFormat>Widescreen</PresentationFormat>
  <Paragraphs>72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Book Antiqua</vt:lpstr>
      <vt:lpstr>Segoe UI</vt:lpstr>
      <vt:lpstr>Office Theme</vt:lpstr>
      <vt:lpstr>Πρόγραμμα μεταπτυχιακών σπουδών στις χειρουργικές επιστήμες</vt:lpstr>
      <vt:lpstr>Στόχοι</vt:lpstr>
      <vt:lpstr>Απευθύνεται σε </vt:lpstr>
      <vt:lpstr>Αποτέλεσμα</vt:lpstr>
      <vt:lpstr>Δομή και περιεχόμενο σπουδών</vt:lpstr>
      <vt:lpstr>Χειμερινό εξάμηνο</vt:lpstr>
      <vt:lpstr>Εαρινό εξάμηνο</vt:lpstr>
      <vt:lpstr>Εμπειρίες πρώην φοιτητών</vt:lpstr>
      <vt:lpstr>Διαδικασία εισαγωγής</vt:lpstr>
      <vt:lpstr>Χρονοδιάγραμμα</vt:lpstr>
      <vt:lpstr>Κριτήρια επιλογής</vt:lpstr>
      <vt:lpstr>Γιατί να επιλέξετε το πρόγραμμα</vt:lpstr>
      <vt:lpstr>Επικοινωνία</vt:lpstr>
      <vt:lpstr>Ευχαριστώ</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Alexandros Andreou</dc:creator>
  <cp:lastModifiedBy>Alexandros Andreou</cp:lastModifiedBy>
  <cp:revision>5</cp:revision>
  <dcterms:created xsi:type="dcterms:W3CDTF">2025-03-17T07:10:32Z</dcterms:created>
  <dcterms:modified xsi:type="dcterms:W3CDTF">2025-03-19T10:51:48Z</dcterms:modified>
</cp:coreProperties>
</file>