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E_44F12825.xml" ContentType="application/vnd.ms-powerpoint.comments+xml"/>
  <Override PartName="/ppt/notesSlides/notesSlide11.xml" ContentType="application/vnd.openxmlformats-officedocument.presentationml.notesSlide+xml"/>
  <Override PartName="/ppt/comments/modernComment_115_C4D8D66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0" r:id="rId3"/>
    <p:sldId id="262" r:id="rId4"/>
    <p:sldId id="261" r:id="rId5"/>
    <p:sldId id="263" r:id="rId6"/>
    <p:sldId id="264" r:id="rId7"/>
    <p:sldId id="267" r:id="rId8"/>
    <p:sldId id="265" r:id="rId9"/>
    <p:sldId id="269" r:id="rId10"/>
    <p:sldId id="268" r:id="rId11"/>
    <p:sldId id="270" r:id="rId12"/>
    <p:sldId id="277" r:id="rId13"/>
    <p:sldId id="278" r:id="rId14"/>
    <p:sldId id="272" r:id="rId15"/>
    <p:sldId id="279" r:id="rId16"/>
    <p:sldId id="271" r:id="rId17"/>
    <p:sldId id="283" r:id="rId18"/>
    <p:sldId id="285" r:id="rId19"/>
    <p:sldId id="281" r:id="rId20"/>
    <p:sldId id="257" r:id="rId21"/>
    <p:sldId id="28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7418AE-C6DE-544F-6B11-F30CBCC29EBE}" name="Kostas Lasithiotakis" initials="KL" userId="97138e530dad47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CB8"/>
    <a:srgbClr val="FAF6EE"/>
    <a:srgbClr val="89C2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A55DF-3B78-D345-A016-8911DB56F75B}" v="2" dt="2025-03-19T12:49:50.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03"/>
    <p:restoredTop sz="73412"/>
  </p:normalViewPr>
  <p:slideViewPr>
    <p:cSldViewPr snapToGrid="0" snapToObjects="1">
      <p:cViewPr varScale="1">
        <p:scale>
          <a:sx n="53" d="100"/>
          <a:sy n="53" d="100"/>
        </p:scale>
        <p:origin x="1620"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97138e530dad476f/&#956;&#949;&#964;&#945;&#960;&#964;&#965;&#967;&#953;&#945;&#954;&#959;&#769;%20&#959;&#947;&#954;&#959;&#955;&#959;&#947;&#953;&#769;&#945;&#962;/&#914;&#945;&#963;&#953;&#954;&#959;&#769;&#962;%20&#932;&#953;&#769;&#964;&#955;&#959;&#962;%20&#931;&#960;&#959;&#965;&#948;&#969;&#769;&#957;%203%20&#932;&#949;&#955;&#949;&#965;&#964;&#945;&#953;&#769;&#945;%20&#935;&#961;&#959;&#769;&#957;&#953;&#94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Διδάσκοντες</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202-5E47-B3E8-2350A70FA76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202-5E47-B3E8-2350A70FA76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202-5E47-B3E8-2350A70FA760}"/>
              </c:ext>
            </c:extLst>
          </c:dPt>
          <c:dLbls>
            <c:dLbl>
              <c:idx val="0"/>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1"/>
                      </a:solidFill>
                      <a:latin typeface="+mn-lt"/>
                      <a:ea typeface="+mn-ea"/>
                      <a:cs typeface="+mn-cs"/>
                    </a:defRPr>
                  </a:pPr>
                  <a:endParaRPr lang="en-GR"/>
                </a:p>
              </c:txPr>
              <c:dLblPos val="outEnd"/>
              <c:showLegendKey val="0"/>
              <c:showVal val="0"/>
              <c:showCatName val="1"/>
              <c:showSerName val="0"/>
              <c:showPercent val="1"/>
              <c:showBubbleSize val="0"/>
              <c:extLst>
                <c:ext xmlns:c16="http://schemas.microsoft.com/office/drawing/2014/chart" uri="{C3380CC4-5D6E-409C-BE32-E72D297353CC}">
                  <c16:uniqueId val="{00000002-7202-5E47-B3E8-2350A70FA760}"/>
                </c:ext>
              </c:extLst>
            </c:dLbl>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2"/>
                      </a:solidFill>
                      <a:latin typeface="+mn-lt"/>
                      <a:ea typeface="+mn-ea"/>
                      <a:cs typeface="+mn-cs"/>
                    </a:defRPr>
                  </a:pPr>
                  <a:endParaRPr lang="en-GR"/>
                </a:p>
              </c:txPr>
              <c:dLblPos val="outEnd"/>
              <c:showLegendKey val="0"/>
              <c:showVal val="0"/>
              <c:showCatName val="1"/>
              <c:showSerName val="0"/>
              <c:showPercent val="1"/>
              <c:showBubbleSize val="0"/>
              <c:extLst>
                <c:ext xmlns:c16="http://schemas.microsoft.com/office/drawing/2014/chart" uri="{C3380CC4-5D6E-409C-BE32-E72D297353CC}">
                  <c16:uniqueId val="{00000003-7202-5E47-B3E8-2350A70FA760}"/>
                </c:ext>
              </c:extLst>
            </c:dLbl>
            <c:dLbl>
              <c:idx val="2"/>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3"/>
                      </a:solidFill>
                      <a:latin typeface="+mn-lt"/>
                      <a:ea typeface="+mn-ea"/>
                      <a:cs typeface="+mn-cs"/>
                    </a:defRPr>
                  </a:pPr>
                  <a:endParaRPr lang="en-GR"/>
                </a:p>
              </c:txPr>
              <c:dLblPos val="outEnd"/>
              <c:showLegendKey val="0"/>
              <c:showVal val="0"/>
              <c:showCatName val="1"/>
              <c:showSerName val="0"/>
              <c:showPercent val="1"/>
              <c:showBubbleSize val="0"/>
              <c:extLst>
                <c:ext xmlns:c16="http://schemas.microsoft.com/office/drawing/2014/chart" uri="{C3380CC4-5D6E-409C-BE32-E72D297353CC}">
                  <c16:uniqueId val="{00000001-7202-5E47-B3E8-2350A70FA76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1"/>
                    </a:solidFill>
                    <a:latin typeface="+mn-lt"/>
                    <a:ea typeface="+mn-ea"/>
                    <a:cs typeface="+mn-cs"/>
                  </a:defRPr>
                </a:pPr>
                <a:endParaRPr lang="en-G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άλλο</c:v>
                </c:pt>
                <c:pt idx="1">
                  <c:v>ΕΙΕ</c:v>
                </c:pt>
                <c:pt idx="2">
                  <c:v>ΠΚ</c:v>
                </c:pt>
              </c:strCache>
            </c:strRef>
          </c:cat>
          <c:val>
            <c:numRef>
              <c:f>Sheet1!$B$2:$B$4</c:f>
              <c:numCache>
                <c:formatCode>General</c:formatCode>
                <c:ptCount val="3"/>
                <c:pt idx="0">
                  <c:v>14</c:v>
                </c:pt>
                <c:pt idx="1">
                  <c:v>16</c:v>
                </c:pt>
                <c:pt idx="2">
                  <c:v>35</c:v>
                </c:pt>
              </c:numCache>
            </c:numRef>
          </c:val>
          <c:extLst>
            <c:ext xmlns:c16="http://schemas.microsoft.com/office/drawing/2014/chart" uri="{C3380CC4-5D6E-409C-BE32-E72D297353CC}">
              <c16:uniqueId val="{00000000-7202-5E47-B3E8-2350A70FA760}"/>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Ώρες Διδασκαλίας</c:v>
                </c:pt>
              </c:strCache>
            </c:strRef>
          </c:tx>
          <c:spPr>
            <a:solidFill>
              <a:srgbClr val="FF0000"/>
            </a:solidFill>
          </c:spPr>
          <c:dPt>
            <c:idx val="0"/>
            <c:bubble3D val="0"/>
            <c:spPr>
              <a:solidFill>
                <a:srgbClr val="89C25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00B-4F4A-81D1-F40F1C478C64}"/>
              </c:ext>
            </c:extLst>
          </c:dPt>
          <c:dPt>
            <c:idx val="1"/>
            <c:bubble3D val="0"/>
            <c:spPr>
              <a:solidFill>
                <a:srgbClr val="378CB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00B-4F4A-81D1-F40F1C478C64}"/>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Γυναίκες</c:v>
                </c:pt>
                <c:pt idx="1">
                  <c:v>Άνδρες </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800B-4F4A-81D1-F40F1C478C6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spc="50" baseline="0">
                <a:solidFill>
                  <a:schemeClr val="tx1"/>
                </a:solidFill>
                <a:latin typeface="+mn-lt"/>
                <a:ea typeface="+mn-ea"/>
                <a:cs typeface="+mn-cs"/>
              </a:defRPr>
            </a:pPr>
            <a:r>
              <a:rPr lang="el-GR" sz="2800" dirty="0">
                <a:solidFill>
                  <a:schemeClr val="tx1"/>
                </a:solidFill>
              </a:rPr>
              <a:t>ΔΙΔΑΣΚΟΝΤΕΣ </a:t>
            </a:r>
          </a:p>
        </c:rich>
      </c:tx>
      <c:overlay val="0"/>
      <c:spPr>
        <a:noFill/>
        <a:ln>
          <a:noFill/>
        </a:ln>
        <a:effectLst/>
      </c:spPr>
      <c:txPr>
        <a:bodyPr rot="0" spcFirstLastPara="1" vertOverflow="ellipsis" vert="horz" wrap="square" anchor="ctr" anchorCtr="1"/>
        <a:lstStyle/>
        <a:p>
          <a:pPr>
            <a:defRPr sz="2800" b="1" i="0" u="none" strike="noStrike" kern="1200" cap="all" spc="50" baseline="0">
              <a:solidFill>
                <a:schemeClr val="tx1"/>
              </a:solidFill>
              <a:latin typeface="+mn-lt"/>
              <a:ea typeface="+mn-ea"/>
              <a:cs typeface="+mn-cs"/>
            </a:defRPr>
          </a:pPr>
          <a:endParaRPr lang="el-GR"/>
        </a:p>
      </c:txPr>
    </c:title>
    <c:autoTitleDeleted val="0"/>
    <c:plotArea>
      <c:layout/>
      <c:pieChart>
        <c:varyColors val="1"/>
        <c:ser>
          <c:idx val="0"/>
          <c:order val="0"/>
          <c:tx>
            <c:strRef>
              <c:f>Sheet1!$B$1</c:f>
              <c:strCache>
                <c:ptCount val="1"/>
                <c:pt idx="0">
                  <c:v>Διδάσκοντες</c:v>
                </c:pt>
              </c:strCache>
            </c:strRef>
          </c:tx>
          <c:dPt>
            <c:idx val="0"/>
            <c:bubble3D val="0"/>
            <c:spPr>
              <a:solidFill>
                <a:srgbClr val="89C25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763-BE4A-81F2-D2E6097520A0}"/>
              </c:ext>
            </c:extLst>
          </c:dPt>
          <c:dPt>
            <c:idx val="1"/>
            <c:bubble3D val="0"/>
            <c:spPr>
              <a:solidFill>
                <a:srgbClr val="378CB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763-BE4A-81F2-D2E6097520A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Γυναίκες </c:v>
                </c:pt>
                <c:pt idx="1">
                  <c:v>Άνδρες</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4-E763-BE4A-81F2-D2E6097520A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9C0-7B4D-876B-11F1DA90718E}"/>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9C0-7B4D-876B-11F1DA90718E}"/>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9C0-7B4D-876B-11F1DA90718E}"/>
              </c:ext>
            </c:extLst>
          </c:dPt>
          <c:dPt>
            <c:idx val="3"/>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9C0-7B4D-876B-11F1DA90718E}"/>
              </c:ext>
            </c:extLst>
          </c:dPt>
          <c:dPt>
            <c:idx val="4"/>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9C0-7B4D-876B-11F1DA90718E}"/>
              </c:ext>
            </c:extLst>
          </c:dPt>
          <c:dPt>
            <c:idx val="5"/>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9C0-7B4D-876B-11F1DA90718E}"/>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9C0-7B4D-876B-11F1DA90718E}"/>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9C0-7B4D-876B-11F1DA90718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9C0-7B4D-876B-11F1DA90718E}"/>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lumMod val="60000"/>
                        </a:schemeClr>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9C0-7B4D-876B-11F1DA90718E}"/>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lumMod val="60000"/>
                        </a:schemeClr>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9C0-7B4D-876B-11F1DA90718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lumMod val="60000"/>
                        </a:schemeClr>
                      </a:solidFill>
                      <a:latin typeface="+mn-lt"/>
                      <a:ea typeface="+mn-ea"/>
                      <a:cs typeface="+mn-cs"/>
                    </a:defRPr>
                  </a:pPr>
                  <a:endParaRPr lang="en-G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9C0-7B4D-876B-11F1DA90718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GR"/>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Φύλλο2!$A$1:$A$6</c:f>
              <c:strCache>
                <c:ptCount val="6"/>
                <c:pt idx="0">
                  <c:v>Ιατρική</c:v>
                </c:pt>
                <c:pt idx="1">
                  <c:v>Βιολογία</c:v>
                </c:pt>
                <c:pt idx="2">
                  <c:v>Νοσηλευτική</c:v>
                </c:pt>
                <c:pt idx="3">
                  <c:v>Άλλο </c:v>
                </c:pt>
                <c:pt idx="4">
                  <c:v>Διατροφή </c:v>
                </c:pt>
                <c:pt idx="5">
                  <c:v>Κτηνιατρική</c:v>
                </c:pt>
              </c:strCache>
            </c:strRef>
          </c:cat>
          <c:val>
            <c:numRef>
              <c:f>Φύλλο2!$B$1:$B$6</c:f>
              <c:numCache>
                <c:formatCode>General</c:formatCode>
                <c:ptCount val="6"/>
                <c:pt idx="0">
                  <c:v>12</c:v>
                </c:pt>
                <c:pt idx="1">
                  <c:v>11</c:v>
                </c:pt>
                <c:pt idx="2">
                  <c:v>7</c:v>
                </c:pt>
                <c:pt idx="3">
                  <c:v>4</c:v>
                </c:pt>
                <c:pt idx="4">
                  <c:v>3</c:v>
                </c:pt>
                <c:pt idx="5">
                  <c:v>3</c:v>
                </c:pt>
              </c:numCache>
            </c:numRef>
          </c:val>
          <c:extLst>
            <c:ext xmlns:c16="http://schemas.microsoft.com/office/drawing/2014/chart" uri="{C3380CC4-5D6E-409C-BE32-E72D297353CC}">
              <c16:uniqueId val="{0000000C-09C0-7B4D-876B-11F1DA90718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5">
                  <a:shade val="3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BA94-422F-833B-A06EA4CF876D}"/>
              </c:ext>
            </c:extLst>
          </c:dPt>
          <c:dPt>
            <c:idx val="1"/>
            <c:bubble3D val="0"/>
            <c:spPr>
              <a:solidFill>
                <a:schemeClr val="accent5">
                  <a:shade val="44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BA94-422F-833B-A06EA4CF876D}"/>
              </c:ext>
            </c:extLst>
          </c:dPt>
          <c:dPt>
            <c:idx val="2"/>
            <c:bubble3D val="0"/>
            <c:spPr>
              <a:solidFill>
                <a:schemeClr val="accent5">
                  <a:shade val="51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BA94-422F-833B-A06EA4CF876D}"/>
              </c:ext>
            </c:extLst>
          </c:dPt>
          <c:dPt>
            <c:idx val="3"/>
            <c:bubble3D val="0"/>
            <c:spPr>
              <a:solidFill>
                <a:schemeClr val="accent5">
                  <a:shade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BA94-422F-833B-A06EA4CF876D}"/>
              </c:ext>
            </c:extLst>
          </c:dPt>
          <c:dPt>
            <c:idx val="4"/>
            <c:bubble3D val="0"/>
            <c:spPr>
              <a:solidFill>
                <a:schemeClr val="accent5">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BA94-422F-833B-A06EA4CF876D}"/>
              </c:ext>
            </c:extLst>
          </c:dPt>
          <c:dPt>
            <c:idx val="5"/>
            <c:bubble3D val="0"/>
            <c:spPr>
              <a:solidFill>
                <a:schemeClr val="accent5">
                  <a:shade val="7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BA94-422F-833B-A06EA4CF876D}"/>
              </c:ext>
            </c:extLst>
          </c:dPt>
          <c:dPt>
            <c:idx val="6"/>
            <c:bubble3D val="0"/>
            <c:spPr>
              <a:solidFill>
                <a:schemeClr val="accent5">
                  <a:shade val="79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BA94-422F-833B-A06EA4CF876D}"/>
              </c:ext>
            </c:extLst>
          </c:dPt>
          <c:dPt>
            <c:idx val="7"/>
            <c:bubble3D val="0"/>
            <c:spPr>
              <a:solidFill>
                <a:schemeClr val="accent5">
                  <a:shade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BA94-422F-833B-A06EA4CF876D}"/>
              </c:ext>
            </c:extLst>
          </c:dPt>
          <c:dPt>
            <c:idx val="8"/>
            <c:bubble3D val="0"/>
            <c:spPr>
              <a:solidFill>
                <a:schemeClr val="accent5">
                  <a:shade val="9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BA94-422F-833B-A06EA4CF876D}"/>
              </c:ext>
            </c:extLst>
          </c:dPt>
          <c:dPt>
            <c:idx val="9"/>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3-BA94-422F-833B-A06EA4CF876D}"/>
              </c:ext>
            </c:extLst>
          </c:dPt>
          <c:dPt>
            <c:idx val="10"/>
            <c:bubble3D val="0"/>
            <c:spPr>
              <a:solidFill>
                <a:schemeClr val="accent5">
                  <a:tint val="9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BA94-422F-833B-A06EA4CF876D}"/>
              </c:ext>
            </c:extLst>
          </c:dPt>
          <c:dPt>
            <c:idx val="11"/>
            <c:bubble3D val="0"/>
            <c:spPr>
              <a:solidFill>
                <a:schemeClr val="accent5">
                  <a:tint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BA94-422F-833B-A06EA4CF876D}"/>
              </c:ext>
            </c:extLst>
          </c:dPt>
          <c:dPt>
            <c:idx val="12"/>
            <c:bubble3D val="0"/>
            <c:spPr>
              <a:solidFill>
                <a:schemeClr val="accent5">
                  <a:tint val="79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BA94-422F-833B-A06EA4CF876D}"/>
              </c:ext>
            </c:extLst>
          </c:dPt>
          <c:dPt>
            <c:idx val="13"/>
            <c:bubble3D val="0"/>
            <c:spPr>
              <a:solidFill>
                <a:schemeClr val="accent5">
                  <a:tint val="7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BA94-422F-833B-A06EA4CF876D}"/>
              </c:ext>
            </c:extLst>
          </c:dPt>
          <c:dPt>
            <c:idx val="14"/>
            <c:bubble3D val="0"/>
            <c:spPr>
              <a:solidFill>
                <a:schemeClr val="accent5">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BA94-422F-833B-A06EA4CF876D}"/>
              </c:ext>
            </c:extLst>
          </c:dPt>
          <c:dPt>
            <c:idx val="15"/>
            <c:bubble3D val="0"/>
            <c:spPr>
              <a:solidFill>
                <a:schemeClr val="accent5">
                  <a:tint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BA94-422F-833B-A06EA4CF876D}"/>
              </c:ext>
            </c:extLst>
          </c:dPt>
          <c:dPt>
            <c:idx val="16"/>
            <c:bubble3D val="0"/>
            <c:spPr>
              <a:solidFill>
                <a:schemeClr val="accent5">
                  <a:tint val="51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BA94-422F-833B-A06EA4CF876D}"/>
              </c:ext>
            </c:extLst>
          </c:dPt>
          <c:dPt>
            <c:idx val="17"/>
            <c:bubble3D val="0"/>
            <c:spPr>
              <a:solidFill>
                <a:schemeClr val="accent5">
                  <a:tint val="44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BA94-422F-833B-A06EA4CF876D}"/>
              </c:ext>
            </c:extLst>
          </c:dPt>
          <c:dPt>
            <c:idx val="18"/>
            <c:bubble3D val="0"/>
            <c:spPr>
              <a:solidFill>
                <a:schemeClr val="accent5">
                  <a:tint val="3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5-BA94-422F-833B-A06EA4CF876D}"/>
              </c:ext>
            </c:extLst>
          </c:dPt>
          <c:cat>
            <c:strRef>
              <c:f>'[Copy of Book1 (003).xlsx]Sheet1'!$A$1:$A$19</c:f>
              <c:strCache>
                <c:ptCount val="19"/>
                <c:pt idx="0">
                  <c:v>Athens</c:v>
                </c:pt>
                <c:pt idx="1">
                  <c:v>Agrinio</c:v>
                </c:pt>
                <c:pt idx="2">
                  <c:v>Alexandroupoli</c:v>
                </c:pt>
                <c:pt idx="3">
                  <c:v>Argos</c:v>
                </c:pt>
                <c:pt idx="4">
                  <c:v>Bicester</c:v>
                </c:pt>
                <c:pt idx="5">
                  <c:v>Chania</c:v>
                </c:pt>
                <c:pt idx="6">
                  <c:v>Corfu</c:v>
                </c:pt>
                <c:pt idx="7">
                  <c:v>Drama</c:v>
                </c:pt>
                <c:pt idx="8">
                  <c:v>Heraklion</c:v>
                </c:pt>
                <c:pt idx="9">
                  <c:v>Ioannina</c:v>
                </c:pt>
                <c:pt idx="10">
                  <c:v>Katerini</c:v>
                </c:pt>
                <c:pt idx="11">
                  <c:v>Larissa</c:v>
                </c:pt>
                <c:pt idx="12">
                  <c:v>Malmo</c:v>
                </c:pt>
                <c:pt idx="13">
                  <c:v>Patras</c:v>
                </c:pt>
                <c:pt idx="14">
                  <c:v>Rhodes</c:v>
                </c:pt>
                <c:pt idx="15">
                  <c:v>Sundbyberg</c:v>
                </c:pt>
                <c:pt idx="16">
                  <c:v>Thessaloniki</c:v>
                </c:pt>
                <c:pt idx="17">
                  <c:v>Volos</c:v>
                </c:pt>
                <c:pt idx="18">
                  <c:v>(not set)</c:v>
                </c:pt>
              </c:strCache>
            </c:strRef>
          </c:cat>
          <c:val>
            <c:numRef>
              <c:f>'[Copy of Book1 (003).xlsx]Sheet1'!$B$1:$B$19</c:f>
              <c:numCache>
                <c:formatCode>General</c:formatCode>
                <c:ptCount val="19"/>
                <c:pt idx="0">
                  <c:v>93</c:v>
                </c:pt>
                <c:pt idx="1">
                  <c:v>1</c:v>
                </c:pt>
                <c:pt idx="2">
                  <c:v>2</c:v>
                </c:pt>
                <c:pt idx="3">
                  <c:v>2</c:v>
                </c:pt>
                <c:pt idx="4">
                  <c:v>1</c:v>
                </c:pt>
                <c:pt idx="5">
                  <c:v>1</c:v>
                </c:pt>
                <c:pt idx="6">
                  <c:v>1</c:v>
                </c:pt>
                <c:pt idx="7">
                  <c:v>1</c:v>
                </c:pt>
                <c:pt idx="8">
                  <c:v>27</c:v>
                </c:pt>
                <c:pt idx="9">
                  <c:v>1</c:v>
                </c:pt>
                <c:pt idx="10">
                  <c:v>3</c:v>
                </c:pt>
                <c:pt idx="11">
                  <c:v>6</c:v>
                </c:pt>
                <c:pt idx="12">
                  <c:v>1</c:v>
                </c:pt>
                <c:pt idx="13">
                  <c:v>1</c:v>
                </c:pt>
                <c:pt idx="14">
                  <c:v>3</c:v>
                </c:pt>
                <c:pt idx="15">
                  <c:v>1</c:v>
                </c:pt>
                <c:pt idx="16">
                  <c:v>13</c:v>
                </c:pt>
                <c:pt idx="17">
                  <c:v>2</c:v>
                </c:pt>
                <c:pt idx="18">
                  <c:v>31</c:v>
                </c:pt>
              </c:numCache>
            </c:numRef>
          </c:val>
          <c:extLst>
            <c:ext xmlns:c16="http://schemas.microsoft.com/office/drawing/2014/chart" uri="{C3380CC4-5D6E-409C-BE32-E72D297353CC}">
              <c16:uniqueId val="{00000026-BA94-422F-833B-A06EA4CF876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E_44F12825.xml><?xml version="1.0" encoding="utf-8"?>
<p188:cmLst xmlns:a="http://schemas.openxmlformats.org/drawingml/2006/main" xmlns:r="http://schemas.openxmlformats.org/officeDocument/2006/relationships" xmlns:p188="http://schemas.microsoft.com/office/powerpoint/2018/8/main">
  <p188:cm id="{EE4BAD28-E605-0544-8C59-6D8D953E71C1}" authorId="{3D7418AE-C6DE-544F-6B11-F30CBCC29EBE}" created="2025-03-19T12:35:50.269">
    <ac:deMkLst xmlns:ac="http://schemas.microsoft.com/office/drawing/2013/main/command">
      <pc:docMk xmlns:pc="http://schemas.microsoft.com/office/powerpoint/2013/main/command"/>
      <pc:sldMk xmlns:pc="http://schemas.microsoft.com/office/powerpoint/2013/main/command" cId="1156655141" sldId="270"/>
      <ac:picMk id="7" creationId="{ED54B83E-77AF-F64F-7F0D-7EC8D84277FB}"/>
    </ac:deMkLst>
    <p188:txBody>
      <a:bodyPr/>
      <a:lstStyle/>
      <a:p>
        <a:r>
          <a:rPr lang="en-GR"/>
          <a:t>Οι φοιτητές θα αποκτήσουν εξειδικευμένες γνώσεις σε βασικούς τομείς της διάγνωσης του καρκίνου, συμπεριλαμβανομένης της παθολογοανατομικής διάγνωσης, της ιστοπαθολογίας των κύριων τύπων καρκίνου και των προχωρημένων μοριακών τεχνικών που χρησιμοποιούνται για την ταξινόμηση των νεοπλασματικών νόσων. Το μάθημα καλύπτει επίσης επεμβατικές και μη επεμβατικές διαγνωστικές τεχνικές, όπως η βιοψία, οι ενδοσκοπικές μέθοδοι και η γενωμική ανάλυση.
Ιδιαίτερη έμφαση δίνεται στη διάγνωση συγκεκριμένων κακοηθειών, όπως ο καρκίνος του πνεύμονα, του πεπτικού συστήματος, του μαστού, του ουροποιογεννητικού συστήματος, οι όγκοι του κεντρικού νευρικού συστήματος, καθώς και τα σαρκώματα. Επιπλέον, το μάθημα εξετάζει τον ρόλο της μοριακής διαγνωστικής στην εξατομικευμένη ιατρική, καθώς και τις νέες προσεγγίσεις στην προληπτική διάγνωση και τον προσυμπτωματικό έλεγχο.
</a:t>
        </a:r>
      </a:p>
    </p188:txBody>
  </p188:cm>
  <p188:cm id="{0BFA2F41-BF46-8646-AF36-11886C3CB46F}" authorId="{3D7418AE-C6DE-544F-6B11-F30CBCC29EBE}" created="2025-03-19T12:36:08.070">
    <ac:deMkLst xmlns:ac="http://schemas.microsoft.com/office/drawing/2013/main/command">
      <pc:docMk xmlns:pc="http://schemas.microsoft.com/office/powerpoint/2013/main/command"/>
      <pc:sldMk xmlns:pc="http://schemas.microsoft.com/office/powerpoint/2013/main/command" cId="1156655141" sldId="270"/>
      <ac:picMk id="16" creationId="{7E532326-E25D-7007-4EC3-65659D6EB0BE}"/>
    </ac:deMkLst>
    <p188:txBody>
      <a:bodyPr/>
      <a:lstStyle/>
      <a:p>
        <a:r>
          <a:rPr lang="en-GR"/>
          <a:t>Οι φοιτητές θα αποκτήσουν εξειδικευμένες γνώσεις για την ανάλυση και ερμηνεία γονιδιωματικών δεδομένων με τη χρήση βιοπληροφορικής, την αξιολόγηση εξωσωμάτων ως δεικτών πρόγνωσης, την εφαρμογή επιγενετικών δεικτών και τη σημασία των υγρών βιοψιών στην ογκολογία. Το μάθημα καλύπτει επίσης τη χρήση της αλυσιδωτής αντίδρασης πολυμεράσης (PCR) για την ανίχνευση προγνωστικών μεταλλάξεων και τη μελέτη του συστήματος ουμπικιτίνης-πρωτεασώματος στη ρύθμιση της καρκινογένεσης.
Ιδιαίτερη έμφαση δίνεται στους προγνωστικούς και προβλεπτικούς δείκτες συγκεκριμένων τύπων καρκίνου, όπως ο καρκίνος του παχέος εντέρου, του αιμοποιητικού συστήματος και τα κληρονομικά σύνδρομα προδιάθεσης στον καρκίνο. Το μάθημα ενσωματώνει τις τελευταίες εξελίξεις στην ογκολογική έρευνα, επιτρέποντας στους φοιτητές να αναλύσουν κριτικά επιστημονικά δεδομένα και να εξοικειωθούν με σύγχρονες τεχνολογικές εφαρμογές στη διάγνωση και θεραπεία του καρκίνου.
</a:t>
        </a:r>
      </a:p>
    </p188:txBody>
  </p188:cm>
  <p188:cm id="{74C3238A-A155-8C48-A9D0-2DC2F356B7FF}" authorId="{3D7418AE-C6DE-544F-6B11-F30CBCC29EBE}" created="2025-03-19T12:36:59.459">
    <ac:deMkLst xmlns:ac="http://schemas.microsoft.com/office/drawing/2013/main/command">
      <pc:docMk xmlns:pc="http://schemas.microsoft.com/office/powerpoint/2013/main/command"/>
      <pc:sldMk xmlns:pc="http://schemas.microsoft.com/office/powerpoint/2013/main/command" cId="1156655141" sldId="270"/>
      <ac:picMk id="12" creationId="{0024E880-7882-E219-46FF-404EB1D1CE38}"/>
    </ac:deMkLst>
    <p188:txBody>
      <a:bodyPr/>
      <a:lstStyle/>
      <a:p>
        <a:r>
          <a:rPr lang="en-GR"/>
          <a:t>Το μάθημα καλύπτει τις αρχές της ακτινολογικής, υπερηχογραφικής, μαγνητικής και πυρηνικής ιατρικής απεικόνισης στον καρκίνο, εστιάζοντας στην αναγνώριση των μορφολογικών και λειτουργικών χαρακτηριστικών διαφόρων όγκων. Επιπλέον, εξετάζει τη χρήση επεμβατικών τεχνικών ακτινολογίας για τη διάγνωση και θεραπεία κακοήθων νεοπλασιών.
Οι φοιτητές θα εξοικειωθούν με την απεικόνιση όγκων του εγκεφάλου, κεφαλής και τραχήλου, μαστού, πεπτικού συστήματος, καθώς και των νεοπλασιών των οστών και των μαλακών μορίων. Ιδιαίτερη έμφαση δίνεται στον ρόλο της απεικόνισης στην ακτινοθεραπεία, καθώς και στις τελευταίες εξελίξεις της τεχνητής νοημοσύνης, της ραδιομικής και της βαθιάς μάθησης στη διάγνωση και παρακολούθηση του καρκίνου.
</a:t>
        </a:r>
      </a:p>
    </p188:txBody>
  </p188:cm>
  <p188:cm id="{C8242010-E2BD-B04D-A42A-7C8D8CEC300A}" authorId="{3D7418AE-C6DE-544F-6B11-F30CBCC29EBE}" created="2025-03-19T12:37:27.837">
    <ac:deMkLst xmlns:ac="http://schemas.microsoft.com/office/drawing/2013/main/command">
      <pc:docMk xmlns:pc="http://schemas.microsoft.com/office/powerpoint/2013/main/command"/>
      <pc:sldMk xmlns:pc="http://schemas.microsoft.com/office/powerpoint/2013/main/command" cId="1156655141" sldId="270"/>
      <ac:picMk id="14" creationId="{C232998F-5280-3F73-D01E-16B6A744047F}"/>
    </ac:deMkLst>
    <p188:txBody>
      <a:bodyPr/>
      <a:lstStyle/>
      <a:p>
        <a:r>
          <a:rPr lang="en-GR"/>
          <a:t>Οι φοιτητές θα αποκτήσουν γνώσεις για τις επιδημιολογικές μελέτες, τους δείκτες συχνότητας και τους κοινωνικοοικονομικούς προσδιοριστές του καρκίνου. Επιπλέον, θα κατανοήσουν τη σημασία των προγραμμάτων προσυμπτωματικού ελέγχου, των τυχαίων κλινικών δοκιμών, των διαγνωστικών δοκιμασιών, καθώς και των μεθόδων επιδημιολογικής καταγραφής και επιτήρησης του καρκίνου.
Ιδιαίτερη έμφαση δίνεται στην επιδημιολογία επιλεγμένων τύπων καρκίνου, στη σχέση συμπεριφορικών παραγόντων κινδύνου και περιβαλλοντικών επιδράσεων, καθώς και στις παρεμβάσεις για την προαγωγή της δημόσιας υγείας και την πρόληψη του καρκίνου.
Η διδασκαλία γίνεται μέσω διαλέξεων, σεμιναρίων και αναλύσεων επιστημονικών δεδομένων, με υποστηρικτικό υλικό διαθέσιμο στις ψηφιακές πλατφόρμες eLearn και ePresence. Η αξιολόγηση των φοιτητών περιλαμβάνει γραπτή τελική εξέταση με ερωτήσεις πολλαπλής επιλογής και ανάπτυξης.
</a:t>
        </a:r>
      </a:p>
    </p188:txBody>
  </p188:cm>
  <p188:cm id="{0E585C4D-90D5-7147-9B3D-54FE8C61AFAC}" authorId="{3D7418AE-C6DE-544F-6B11-F30CBCC29EBE}" created="2025-03-19T12:37:48.727">
    <ac:deMkLst xmlns:ac="http://schemas.microsoft.com/office/drawing/2013/main/command">
      <pc:docMk xmlns:pc="http://schemas.microsoft.com/office/powerpoint/2013/main/command"/>
      <pc:sldMk xmlns:pc="http://schemas.microsoft.com/office/powerpoint/2013/main/command" cId="1156655141" sldId="270"/>
      <ac:picMk id="3" creationId="{CBADF39A-7F71-8DAB-DE07-D95C5EBC59F8}"/>
    </ac:deMkLst>
    <p188:txBody>
      <a:bodyPr/>
      <a:lstStyle/>
      <a:p>
        <a:r>
          <a:rPr lang="en-GR"/>
          <a:t>Οι φοιτητές θα αποκτήσουν εξειδικευμένες γνώσεις για θεμελιώδεις διεργασίες της ογκογένεσης, όπως ο ρόλος των αυξητικών παραγόντων και των υποδοχέων τους, η σηματοδότηση μέσω κυτταρικών κυκλωμάτων, η λειτουργία των ογκοκατασταλτικών γονιδίων, καθώς και οι επιπτώσεις των μεταλλάξεων στον κυτταρικό κύκλο. Ιδιαίτερη έμφαση δίνεται στον ρόλο του όγκου σε θεμελιώδεις βιολογικές διαδικασίες, όπως η απόπτωση, η κυτταρική αθανατοποίηση, η αγγειογένεση και η μετάσταση.
Το μάθημα ενσωματώνει τις πιο πρόσφατες εξελίξεις στη μοριακή βιολογία του καρκίνου, συμπεριλαμβανομένων των μηχανισμών ρύθμισης μέσω μικρο-RNAs, της ανοσολογίας και ανοσοθεραπείας του καρκίνου, καθώς και των στρατηγικών στόχευσης με βάση τη γονιδιωματική ανάλυση. Επιπλέον, οι φοιτητές θα έχουν την ευκαιρία να αναλύσουν σύγχρονα επιστημονικά άρθρα και να εφαρμόσουν γνώσεις σε πραγματικά προβλήματα μέσω διεπιστημονικών συζητήσεων και εργασιών.
</a:t>
        </a:r>
      </a:p>
    </p188:txBody>
  </p188:cm>
</p188:cmLst>
</file>

<file path=ppt/comments/modernComment_115_C4D8D66D.xml><?xml version="1.0" encoding="utf-8"?>
<p188:cmLst xmlns:a="http://schemas.openxmlformats.org/drawingml/2006/main" xmlns:r="http://schemas.openxmlformats.org/officeDocument/2006/relationships" xmlns:p188="http://schemas.microsoft.com/office/powerpoint/2018/8/main">
  <p188:cm id="{F2D49E39-4695-EF4E-807A-E7B0D5ABE611}" authorId="{3D7418AE-C6DE-544F-6B11-F30CBCC29EBE}" created="2025-03-19T12:32:44.172">
    <ac:deMkLst xmlns:ac="http://schemas.microsoft.com/office/drawing/2013/main/command">
      <pc:docMk xmlns:pc="http://schemas.microsoft.com/office/powerpoint/2013/main/command"/>
      <pc:sldMk xmlns:pc="http://schemas.microsoft.com/office/powerpoint/2013/main/command" cId="3302545005" sldId="277"/>
      <ac:spMk id="26" creationId="{D60FB4E0-2F6A-47C1-C87A-88192DA58C2A}"/>
    </ac:deMkLst>
    <p188:pos x="1392178" y="365069"/>
    <p188:txBody>
      <a:bodyPr/>
      <a:lstStyle/>
      <a:p>
        <a:r>
          <a:rPr lang="en-GR"/>
          <a:t>Οι φοιτητές θα αποκτήσουν γνώσεις σχετικά με τις σύγχρονες τεχνικές ακτινοθεραπείας, τις παρενέργειες και τη διαχείριση της τοξικότητας, καθώς και τη χρήση της ακτινοθεραπείας σε διάφορους τύπους καρκίνου, όπως οι όγκοι εγκεφάλου, ο καρκίνος του πεπτικού σωλήνα, του μαστού, των γυναικολογικών οργάνων, του προστάτη, του πνεύμονα, της κεφαλής και του τραχήλου, καθώς και τα σαρκώματα μαλακών μορίων.
Ιδιαίτερη έμφαση δίνεται στις εξελίξεις της παρηγορικής ακτινοθεραπείας, καθώς και στη συνδυασμένη χρήση ακτινοθεραπείας με χημειοθεραπεία και ανοσοθεραπεία για τη βελτίωση της πρόγνωσης των ασθενών. Το μάθημα περιλαμβάνει θεωρητική εκπαίδευση και εργαστηριακές ασκήσεις, δίνοντας στους φοιτητές τη δυνατότητα να εξοικειωθούν με τις τεχνικές ακτινοθεραπείας και τις βέλτιστες πρακτικές εφαρμογής τους.
</a:t>
        </a:r>
      </a:p>
    </p188:txBody>
  </p188:cm>
  <p188:cm id="{5E98249C-CEB5-F24C-8532-B6DD1DE9F6F4}" authorId="{3D7418AE-C6DE-544F-6B11-F30CBCC29EBE}" created="2025-03-19T12:32:58.954">
    <ac:deMkLst xmlns:ac="http://schemas.microsoft.com/office/drawing/2013/main/command">
      <pc:docMk xmlns:pc="http://schemas.microsoft.com/office/powerpoint/2013/main/command"/>
      <pc:sldMk xmlns:pc="http://schemas.microsoft.com/office/powerpoint/2013/main/command" cId="3302545005" sldId="277"/>
      <ac:spMk id="25" creationId="{DE8B1E99-036C-02C8-74CB-2AC5EABB893A}"/>
    </ac:deMkLst>
    <p188:txBody>
      <a:bodyPr/>
      <a:lstStyle/>
      <a:p>
        <a:r>
          <a:rPr lang="en-GR"/>
          <a:t>Το μάθημα καλύπτει τη χειρουργική θεραπεία κακοήθων όγκων σε διαφορετικά όργανα και συστήματα, όπως το λεπτό και παχύ έντερο, το ήπαρ, το πάγκρεας, το στομάχι, οι ενδοκρινείς αδένες, ο πνεύμονας, τα γυναικολογικά όργανα, το ουροποιητικό σύστημα και ο μαστός. Παράλληλα, παρουσιάζονται εξειδικευμένες τεχνικές, όπως οι τοποπεριοχικές ογκοθεραπείες, οι ablations, οι perfusion- και infusion-θεραπείες, καθώς και η ηλεκτροχημειοθεραπεία.
Οι φοιτητές θα αποκτήσουν θεωρητική και πρακτική κατάρτιση μέσα από διαλέξεις, μελέτη κλινικών περιπτώσεων και ανάλυση επιστημονικής βιβλιογραφίας. Το μάθημα στοχεύει στην κατανόηση των σύγχρονων χειρουργικών τεχνικών, των θεραπευτικών στρατηγικών και της σημασίας της χειρουργικής ογκολογίας στη συνολική θεραπευτική προσέγγιση των ασθενών με καρκίνο.
</a:t>
        </a:r>
      </a:p>
    </p188:txBody>
  </p188:cm>
  <p188:cm id="{DF053700-90A9-A647-B8C1-1F581C02B15B}" authorId="{3D7418AE-C6DE-544F-6B11-F30CBCC29EBE}" created="2025-03-19T12:33:49.379">
    <ac:deMkLst xmlns:ac="http://schemas.microsoft.com/office/drawing/2013/main/command">
      <pc:docMk xmlns:pc="http://schemas.microsoft.com/office/powerpoint/2013/main/command"/>
      <pc:sldMk xmlns:pc="http://schemas.microsoft.com/office/powerpoint/2013/main/command" cId="3302545005" sldId="277"/>
      <ac:spMk id="27" creationId="{28F3D541-EE87-4AA0-3683-02DA686B9A76}"/>
    </ac:deMkLst>
    <p188:txBody>
      <a:bodyPr/>
      <a:lstStyle/>
      <a:p>
        <a:r>
          <a:rPr lang="en-GR"/>
          <a:t>Το μάθημα καλύπτει κρίσιμα ζητήματα που σχετίζονται με την ανακουφιστική φροντίδα, τη διατροφή και φυσική κατάσταση των ογκολογικών ασθενών, την ψυχοκοινωνική προσαρμογή στη νόσο, την ηθική και βιοηθική στην ογκολογική έρευνα, καθώς και τις πολιτικές υγείας στον τομέα της ογκολογίας. Ιδιαίτερη έμφαση δίνεται στην επικοινωνία μεταξύ ιατρών, ασθενών και οικογενειών, καθώς και στην προαγωγή της ποιότητας ζωής των ασθενών και των επιβιωσάντων του καρκίνου.
Οι φοιτητές θα αποκτήσουν διεπιστημονικές δεξιότητες, που συνδυάζουν τη βιοϊατρική, την ψυχολογία, τη διατροφή, την πολιτική υγείας και τη δεοντολογία στην κλινική πρακτική. Το πρόγραμμα διδασκαλίας περιλαμβάνει διαλέξεις, βιωματικές προσεγγίσεις, εργαστηριακές ασκήσεις και hands-on workshops, με σκοπό την ενσωμάτωση των σύγχρονων προσεγγίσεων στην καθημερινή ογκολογική πρακτική.
</a:t>
        </a:r>
      </a:p>
    </p188:txBody>
  </p188:cm>
  <p188:cm id="{80CC3C43-2F61-084E-8334-55418634BD0A}" authorId="{3D7418AE-C6DE-544F-6B11-F30CBCC29EBE}" created="2025-03-19T12:34:21.836">
    <ac:deMkLst xmlns:ac="http://schemas.microsoft.com/office/drawing/2013/main/command">
      <pc:docMk xmlns:pc="http://schemas.microsoft.com/office/powerpoint/2013/main/command"/>
      <pc:sldMk xmlns:pc="http://schemas.microsoft.com/office/powerpoint/2013/main/command" cId="3302545005" sldId="277"/>
      <ac:spMk id="23" creationId="{6F3E6879-6408-FD72-F01F-C727A66433CB}"/>
    </ac:deMkLst>
    <p188:txBody>
      <a:bodyPr/>
      <a:lstStyle/>
      <a:p>
        <a:r>
          <a:rPr lang="en-GR"/>
          <a:t>Οι φοιτητές θα αποκτήσουν εξειδικευμένες γνώσεις για θεμελιώδεις διεργασίες της ογκογένεσης, όπως ο ρόλος των αυξητικών παραγόντων και των υποδοχέων τους, η σηματοδότηση μέσω κυτταρικών κυκλωμάτων, η λειτουργία των ογκοκατασταλτικών γονιδίων, καθώς και οι επιπτώσεις των μεταλλάξεων στον κυτταρικό κύκλο. Ιδιαίτερη έμφαση δίνεται στον ρόλο του όγκου σε θεμελιώδεις βιολογικές διαδικασίες, όπως η απόπτωση, η κυτταρική αθανατοποίηση, η αγγειογένεση και η μετάσταση.
Το μάθημα ενσωματώνει τις πιο πρόσφατες εξελίξεις στη μοριακή βιολογία του καρκίνου, συμπεριλαμβανομένων των μηχανισμών ρύθμισης μέσω μικρο-RNAs, της ανοσολογίας και ανοσοθεραπείας του καρκίνου, καθώς και των στρατηγικών στόχευσης με βάση τη γονιδιωματική ανάλυση. Επιπλέον, οι φοιτητές θα έχουν την ευκαιρία να αναλύσουν σύγχρονα επιστημονικά άρθρα και να εφαρμόσουν γνώσεις σε πραγματικά προβλήματα μέσω διεπιστημονικών συζητήσεων και εργασιών.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C976E-33A6-2A4F-B3CF-ACE246D81AB2}" type="doc">
      <dgm:prSet loTypeId="urn:microsoft.com/office/officeart/2005/8/layout/cycle2" loCatId="" qsTypeId="urn:microsoft.com/office/officeart/2005/8/quickstyle/3D4" qsCatId="3D" csTypeId="urn:microsoft.com/office/officeart/2005/8/colors/colorful1" csCatId="colorful" phldr="1"/>
      <dgm:spPr/>
      <dgm:t>
        <a:bodyPr/>
        <a:lstStyle/>
        <a:p>
          <a:endParaRPr lang="en-US"/>
        </a:p>
      </dgm:t>
    </dgm:pt>
    <dgm:pt modelId="{8486B5ED-567C-5340-9707-C1BAB58D2C6F}">
      <dgm:prSet phldrT="[Text]" custT="1"/>
      <dgm:spPr/>
      <dgm:t>
        <a:bodyPr/>
        <a:lstStyle/>
        <a:p>
          <a:r>
            <a:rPr lang="el-GR" sz="1600" dirty="0" err="1">
              <a:solidFill>
                <a:schemeClr val="tx1"/>
              </a:solidFill>
            </a:rPr>
            <a:t>Ογκολο-γία</a:t>
          </a:r>
          <a:endParaRPr lang="en-US" sz="1600" dirty="0">
            <a:solidFill>
              <a:schemeClr val="tx1"/>
            </a:solidFill>
          </a:endParaRPr>
        </a:p>
      </dgm:t>
    </dgm:pt>
    <dgm:pt modelId="{329F901B-A6DE-FD40-9E3E-2E8A538A4F8C}" type="parTrans" cxnId="{AAE79CA1-0369-3442-915A-E9E907BB9450}">
      <dgm:prSet/>
      <dgm:spPr/>
      <dgm:t>
        <a:bodyPr/>
        <a:lstStyle/>
        <a:p>
          <a:endParaRPr lang="en-US" sz="4400">
            <a:solidFill>
              <a:schemeClr val="tx1"/>
            </a:solidFill>
          </a:endParaRPr>
        </a:p>
      </dgm:t>
    </dgm:pt>
    <dgm:pt modelId="{DBFBDAE3-0A4F-5546-8449-2388772ADDFE}" type="sibTrans" cxnId="{AAE79CA1-0369-3442-915A-E9E907BB9450}">
      <dgm:prSet custT="1"/>
      <dgm:spPr/>
      <dgm:t>
        <a:bodyPr/>
        <a:lstStyle/>
        <a:p>
          <a:endParaRPr lang="en-US" sz="1600">
            <a:solidFill>
              <a:schemeClr val="tx1"/>
            </a:solidFill>
          </a:endParaRPr>
        </a:p>
      </dgm:t>
    </dgm:pt>
    <dgm:pt modelId="{6620CA8B-01C0-7E46-A02B-8B1FA30150BE}">
      <dgm:prSet phldrT="[Text]" custT="1"/>
      <dgm:spPr/>
      <dgm:t>
        <a:bodyPr/>
        <a:lstStyle/>
        <a:p>
          <a:r>
            <a:rPr lang="el-GR" sz="1600" dirty="0" err="1">
              <a:solidFill>
                <a:schemeClr val="tx1"/>
              </a:solidFill>
            </a:rPr>
            <a:t>Χειρουρ-γική</a:t>
          </a:r>
          <a:r>
            <a:rPr lang="el-GR" sz="1600" dirty="0">
              <a:solidFill>
                <a:schemeClr val="tx1"/>
              </a:solidFill>
            </a:rPr>
            <a:t> </a:t>
          </a:r>
          <a:endParaRPr lang="en-US" sz="1600" dirty="0">
            <a:solidFill>
              <a:schemeClr val="tx1"/>
            </a:solidFill>
          </a:endParaRPr>
        </a:p>
      </dgm:t>
    </dgm:pt>
    <dgm:pt modelId="{8DCBE3A5-ACAD-6A4F-8751-72E5301A50FD}" type="parTrans" cxnId="{EADB71C3-FD6B-824E-8124-135F4AD2842D}">
      <dgm:prSet/>
      <dgm:spPr/>
      <dgm:t>
        <a:bodyPr/>
        <a:lstStyle/>
        <a:p>
          <a:endParaRPr lang="en-US" sz="4400">
            <a:solidFill>
              <a:schemeClr val="tx1"/>
            </a:solidFill>
          </a:endParaRPr>
        </a:p>
      </dgm:t>
    </dgm:pt>
    <dgm:pt modelId="{B7D27541-6D9A-2747-AB39-D8A4A09DBF24}" type="sibTrans" cxnId="{EADB71C3-FD6B-824E-8124-135F4AD2842D}">
      <dgm:prSet custT="1"/>
      <dgm:spPr/>
      <dgm:t>
        <a:bodyPr/>
        <a:lstStyle/>
        <a:p>
          <a:endParaRPr lang="en-US" sz="1600">
            <a:solidFill>
              <a:schemeClr val="tx1"/>
            </a:solidFill>
          </a:endParaRPr>
        </a:p>
      </dgm:t>
    </dgm:pt>
    <dgm:pt modelId="{D68B4151-5A2F-3B4E-8397-BB95B2577427}">
      <dgm:prSet phldrT="[Text]" custT="1"/>
      <dgm:spPr/>
      <dgm:t>
        <a:bodyPr/>
        <a:lstStyle/>
        <a:p>
          <a:r>
            <a:rPr lang="el-GR" sz="1600" dirty="0" err="1">
              <a:solidFill>
                <a:schemeClr val="tx1"/>
              </a:solidFill>
            </a:rPr>
            <a:t>Φυσιοθε-ραπεία</a:t>
          </a:r>
          <a:endParaRPr lang="en-US" sz="1600" dirty="0">
            <a:solidFill>
              <a:schemeClr val="tx1"/>
            </a:solidFill>
          </a:endParaRPr>
        </a:p>
      </dgm:t>
    </dgm:pt>
    <dgm:pt modelId="{025BD2FB-E969-4B41-B29C-EB86B0EBE3E3}" type="parTrans" cxnId="{5751F239-5B1C-F24A-9CCA-28390A618542}">
      <dgm:prSet/>
      <dgm:spPr/>
      <dgm:t>
        <a:bodyPr/>
        <a:lstStyle/>
        <a:p>
          <a:endParaRPr lang="en-US" sz="4400">
            <a:solidFill>
              <a:schemeClr val="tx1"/>
            </a:solidFill>
          </a:endParaRPr>
        </a:p>
      </dgm:t>
    </dgm:pt>
    <dgm:pt modelId="{123BEE45-1D15-874A-8C85-3D7D0C319821}" type="sibTrans" cxnId="{5751F239-5B1C-F24A-9CCA-28390A618542}">
      <dgm:prSet custT="1"/>
      <dgm:spPr/>
      <dgm:t>
        <a:bodyPr/>
        <a:lstStyle/>
        <a:p>
          <a:endParaRPr lang="en-US" sz="1600">
            <a:solidFill>
              <a:schemeClr val="tx1"/>
            </a:solidFill>
          </a:endParaRPr>
        </a:p>
      </dgm:t>
    </dgm:pt>
    <dgm:pt modelId="{4DCF711C-BB25-7C46-98B2-8BE8A12B0142}">
      <dgm:prSet phldrT="[Text]" custT="1"/>
      <dgm:spPr/>
      <dgm:t>
        <a:bodyPr/>
        <a:lstStyle/>
        <a:p>
          <a:r>
            <a:rPr lang="el-GR" sz="1600" dirty="0" err="1">
              <a:solidFill>
                <a:schemeClr val="tx1"/>
              </a:solidFill>
            </a:rPr>
            <a:t>Ιστοπα-θολογία</a:t>
          </a:r>
          <a:r>
            <a:rPr lang="el-GR" sz="1600" dirty="0">
              <a:solidFill>
                <a:schemeClr val="tx1"/>
              </a:solidFill>
            </a:rPr>
            <a:t> </a:t>
          </a:r>
          <a:endParaRPr lang="en-US" sz="1600" dirty="0">
            <a:solidFill>
              <a:schemeClr val="tx1"/>
            </a:solidFill>
          </a:endParaRPr>
        </a:p>
      </dgm:t>
    </dgm:pt>
    <dgm:pt modelId="{12E57C16-55F2-9C42-9DD1-578F124BD009}" type="parTrans" cxnId="{348C3A49-F3A9-474A-AC6C-BB8F7B7C0D4C}">
      <dgm:prSet/>
      <dgm:spPr/>
      <dgm:t>
        <a:bodyPr/>
        <a:lstStyle/>
        <a:p>
          <a:endParaRPr lang="en-US" sz="4400">
            <a:solidFill>
              <a:schemeClr val="tx1"/>
            </a:solidFill>
          </a:endParaRPr>
        </a:p>
      </dgm:t>
    </dgm:pt>
    <dgm:pt modelId="{FB60A8A0-661F-2B4E-9BAF-787E713AAE0A}" type="sibTrans" cxnId="{348C3A49-F3A9-474A-AC6C-BB8F7B7C0D4C}">
      <dgm:prSet custT="1"/>
      <dgm:spPr/>
      <dgm:t>
        <a:bodyPr/>
        <a:lstStyle/>
        <a:p>
          <a:endParaRPr lang="en-US" sz="1600">
            <a:solidFill>
              <a:schemeClr val="tx1"/>
            </a:solidFill>
          </a:endParaRPr>
        </a:p>
      </dgm:t>
    </dgm:pt>
    <dgm:pt modelId="{2975817F-C29D-7B48-A0AD-E6FC817D67DF}">
      <dgm:prSet phldrT="[Text]" custT="1"/>
      <dgm:spPr/>
      <dgm:t>
        <a:bodyPr/>
        <a:lstStyle/>
        <a:p>
          <a:r>
            <a:rPr lang="el-GR" sz="1600" dirty="0" err="1">
              <a:solidFill>
                <a:schemeClr val="tx1"/>
              </a:solidFill>
            </a:rPr>
            <a:t>Διαιτολο-γία</a:t>
          </a:r>
          <a:r>
            <a:rPr lang="el-GR" sz="1600" dirty="0">
              <a:solidFill>
                <a:schemeClr val="tx1"/>
              </a:solidFill>
            </a:rPr>
            <a:t> </a:t>
          </a:r>
          <a:endParaRPr lang="en-US" sz="1600" dirty="0">
            <a:solidFill>
              <a:schemeClr val="tx1"/>
            </a:solidFill>
          </a:endParaRPr>
        </a:p>
      </dgm:t>
    </dgm:pt>
    <dgm:pt modelId="{A3B7B56E-D2A8-C34D-A7DE-B9777605DB16}" type="parTrans" cxnId="{DA9860FC-26BD-7545-8FE7-7B50055AEA2D}">
      <dgm:prSet/>
      <dgm:spPr/>
      <dgm:t>
        <a:bodyPr/>
        <a:lstStyle/>
        <a:p>
          <a:endParaRPr lang="en-US" sz="4400">
            <a:solidFill>
              <a:schemeClr val="tx1"/>
            </a:solidFill>
          </a:endParaRPr>
        </a:p>
      </dgm:t>
    </dgm:pt>
    <dgm:pt modelId="{6BFEF65A-50BC-074C-B3E9-8A05D22CFF42}" type="sibTrans" cxnId="{DA9860FC-26BD-7545-8FE7-7B50055AEA2D}">
      <dgm:prSet custT="1"/>
      <dgm:spPr/>
      <dgm:t>
        <a:bodyPr/>
        <a:lstStyle/>
        <a:p>
          <a:endParaRPr lang="en-US" sz="1600">
            <a:solidFill>
              <a:schemeClr val="tx1"/>
            </a:solidFill>
          </a:endParaRPr>
        </a:p>
      </dgm:t>
    </dgm:pt>
    <dgm:pt modelId="{14B4DE88-0723-164F-83AA-16081228F119}">
      <dgm:prSet phldrT="[Text]" custT="1"/>
      <dgm:spPr/>
      <dgm:t>
        <a:bodyPr/>
        <a:lstStyle/>
        <a:p>
          <a:r>
            <a:rPr lang="el-GR" sz="1600" dirty="0" err="1">
              <a:solidFill>
                <a:schemeClr val="tx1"/>
              </a:solidFill>
            </a:rPr>
            <a:t>Ψυχολο-γία</a:t>
          </a:r>
          <a:endParaRPr lang="en-US" sz="1600" dirty="0">
            <a:solidFill>
              <a:schemeClr val="tx1"/>
            </a:solidFill>
          </a:endParaRPr>
        </a:p>
      </dgm:t>
    </dgm:pt>
    <dgm:pt modelId="{F16751A0-45D5-2144-A113-7859C9FEDCE5}" type="parTrans" cxnId="{6203FB1D-2D6D-4047-8EC2-DD444C998E3E}">
      <dgm:prSet/>
      <dgm:spPr/>
      <dgm:t>
        <a:bodyPr/>
        <a:lstStyle/>
        <a:p>
          <a:endParaRPr lang="en-US" sz="4400">
            <a:solidFill>
              <a:schemeClr val="tx1"/>
            </a:solidFill>
          </a:endParaRPr>
        </a:p>
      </dgm:t>
    </dgm:pt>
    <dgm:pt modelId="{72A16F4F-69B4-7D4C-9653-F93607028B6B}" type="sibTrans" cxnId="{6203FB1D-2D6D-4047-8EC2-DD444C998E3E}">
      <dgm:prSet custT="1"/>
      <dgm:spPr/>
      <dgm:t>
        <a:bodyPr/>
        <a:lstStyle/>
        <a:p>
          <a:endParaRPr lang="en-US" sz="1600">
            <a:solidFill>
              <a:schemeClr val="tx1"/>
            </a:solidFill>
          </a:endParaRPr>
        </a:p>
      </dgm:t>
    </dgm:pt>
    <dgm:pt modelId="{D4744955-2D39-9D45-A553-A43CE05788D1}">
      <dgm:prSet phldrT="[Text]" custT="1"/>
      <dgm:spPr/>
      <dgm:t>
        <a:bodyPr/>
        <a:lstStyle/>
        <a:p>
          <a:r>
            <a:rPr lang="el-GR" sz="1600" dirty="0">
              <a:solidFill>
                <a:schemeClr val="tx1"/>
              </a:solidFill>
            </a:rPr>
            <a:t>Γενετική  </a:t>
          </a:r>
          <a:endParaRPr lang="en-US" sz="1600" dirty="0">
            <a:solidFill>
              <a:schemeClr val="tx1"/>
            </a:solidFill>
          </a:endParaRPr>
        </a:p>
      </dgm:t>
    </dgm:pt>
    <dgm:pt modelId="{409DA9FD-0835-D140-A5D1-9F83E15A3629}" type="parTrans" cxnId="{BEF6B473-755C-7F40-9120-D43934D87BB1}">
      <dgm:prSet/>
      <dgm:spPr/>
      <dgm:t>
        <a:bodyPr/>
        <a:lstStyle/>
        <a:p>
          <a:endParaRPr lang="en-US" sz="4400">
            <a:solidFill>
              <a:schemeClr val="tx1"/>
            </a:solidFill>
          </a:endParaRPr>
        </a:p>
      </dgm:t>
    </dgm:pt>
    <dgm:pt modelId="{1F1D75C5-0271-754D-AB2F-C0A64325B8BD}" type="sibTrans" cxnId="{BEF6B473-755C-7F40-9120-D43934D87BB1}">
      <dgm:prSet custT="1"/>
      <dgm:spPr/>
      <dgm:t>
        <a:bodyPr/>
        <a:lstStyle/>
        <a:p>
          <a:endParaRPr lang="en-US" sz="1600">
            <a:solidFill>
              <a:schemeClr val="tx1"/>
            </a:solidFill>
          </a:endParaRPr>
        </a:p>
      </dgm:t>
    </dgm:pt>
    <dgm:pt modelId="{1C538CD5-E9CA-F645-B903-9D469F07C013}">
      <dgm:prSet custT="1"/>
      <dgm:spPr/>
      <dgm:t>
        <a:bodyPr/>
        <a:lstStyle/>
        <a:p>
          <a:r>
            <a:rPr lang="el-GR" sz="1600" dirty="0" err="1">
              <a:solidFill>
                <a:schemeClr val="tx1"/>
              </a:solidFill>
            </a:rPr>
            <a:t>Ακτινο</a:t>
          </a:r>
          <a:r>
            <a:rPr lang="el-GR" sz="1600" dirty="0">
              <a:solidFill>
                <a:schemeClr val="tx1"/>
              </a:solidFill>
            </a:rPr>
            <a:t>-λογία</a:t>
          </a:r>
          <a:endParaRPr lang="en-US" sz="1600" dirty="0">
            <a:solidFill>
              <a:schemeClr val="tx1"/>
            </a:solidFill>
          </a:endParaRPr>
        </a:p>
      </dgm:t>
    </dgm:pt>
    <dgm:pt modelId="{02B5CD28-433C-FC45-A9DA-6D8DE5EE2F6D}" type="parTrans" cxnId="{18DE9E89-2376-6A44-BE3F-4E1E9D095C04}">
      <dgm:prSet/>
      <dgm:spPr/>
      <dgm:t>
        <a:bodyPr/>
        <a:lstStyle/>
        <a:p>
          <a:endParaRPr lang="en-US" sz="4400">
            <a:solidFill>
              <a:schemeClr val="tx1"/>
            </a:solidFill>
          </a:endParaRPr>
        </a:p>
      </dgm:t>
    </dgm:pt>
    <dgm:pt modelId="{332B07F8-6F16-0648-B2DC-9B60FC618517}" type="sibTrans" cxnId="{18DE9E89-2376-6A44-BE3F-4E1E9D095C04}">
      <dgm:prSet custT="1"/>
      <dgm:spPr/>
      <dgm:t>
        <a:bodyPr/>
        <a:lstStyle/>
        <a:p>
          <a:endParaRPr lang="en-US" sz="1600">
            <a:solidFill>
              <a:schemeClr val="tx1"/>
            </a:solidFill>
          </a:endParaRPr>
        </a:p>
      </dgm:t>
    </dgm:pt>
    <dgm:pt modelId="{F6DED0B7-1BC9-FA49-8F92-40806F94DE52}">
      <dgm:prSet custT="1"/>
      <dgm:spPr/>
      <dgm:t>
        <a:bodyPr/>
        <a:lstStyle/>
        <a:p>
          <a:r>
            <a:rPr lang="el-GR" sz="1600" dirty="0">
              <a:solidFill>
                <a:schemeClr val="tx1"/>
              </a:solidFill>
            </a:rPr>
            <a:t>Πυρηνική ιατρική</a:t>
          </a:r>
          <a:endParaRPr lang="en-US" sz="1600" dirty="0">
            <a:solidFill>
              <a:schemeClr val="tx1"/>
            </a:solidFill>
          </a:endParaRPr>
        </a:p>
      </dgm:t>
    </dgm:pt>
    <dgm:pt modelId="{80E57D50-5CE9-634B-9C79-7E05B26BBBC4}" type="parTrans" cxnId="{109180D2-9BED-3D47-9BFA-FB76ECFBA317}">
      <dgm:prSet/>
      <dgm:spPr/>
      <dgm:t>
        <a:bodyPr/>
        <a:lstStyle/>
        <a:p>
          <a:endParaRPr lang="en-US" sz="4400">
            <a:solidFill>
              <a:schemeClr val="tx1"/>
            </a:solidFill>
          </a:endParaRPr>
        </a:p>
      </dgm:t>
    </dgm:pt>
    <dgm:pt modelId="{E0706197-3178-074E-9437-CF013EEDFF4C}" type="sibTrans" cxnId="{109180D2-9BED-3D47-9BFA-FB76ECFBA317}">
      <dgm:prSet custT="1"/>
      <dgm:spPr/>
      <dgm:t>
        <a:bodyPr/>
        <a:lstStyle/>
        <a:p>
          <a:endParaRPr lang="en-US" sz="1600">
            <a:solidFill>
              <a:schemeClr val="tx1"/>
            </a:solidFill>
          </a:endParaRPr>
        </a:p>
      </dgm:t>
    </dgm:pt>
    <dgm:pt modelId="{3A8C45F0-4FE7-1D46-B4A2-86984B79A328}">
      <dgm:prSet custT="1"/>
      <dgm:spPr/>
      <dgm:t>
        <a:bodyPr/>
        <a:lstStyle/>
        <a:p>
          <a:r>
            <a:rPr lang="el-GR" sz="1600" dirty="0">
              <a:solidFill>
                <a:schemeClr val="tx1"/>
              </a:solidFill>
            </a:rPr>
            <a:t>Βιοστατι-στική </a:t>
          </a:r>
          <a:endParaRPr lang="en-US" sz="1600" dirty="0">
            <a:solidFill>
              <a:schemeClr val="tx1"/>
            </a:solidFill>
          </a:endParaRPr>
        </a:p>
      </dgm:t>
    </dgm:pt>
    <dgm:pt modelId="{49C32F77-3C83-A745-8D85-B8A84F00B17C}" type="parTrans" cxnId="{112A8CCE-9783-7445-8FC5-7E3886D6822A}">
      <dgm:prSet/>
      <dgm:spPr/>
      <dgm:t>
        <a:bodyPr/>
        <a:lstStyle/>
        <a:p>
          <a:endParaRPr lang="en-US">
            <a:solidFill>
              <a:schemeClr val="tx1"/>
            </a:solidFill>
          </a:endParaRPr>
        </a:p>
      </dgm:t>
    </dgm:pt>
    <dgm:pt modelId="{921B5C4D-AB14-D44D-9262-101B5544D36B}" type="sibTrans" cxnId="{112A8CCE-9783-7445-8FC5-7E3886D6822A}">
      <dgm:prSet custT="1"/>
      <dgm:spPr/>
      <dgm:t>
        <a:bodyPr/>
        <a:lstStyle/>
        <a:p>
          <a:endParaRPr lang="en-US" sz="1600">
            <a:solidFill>
              <a:schemeClr val="tx1"/>
            </a:solidFill>
          </a:endParaRPr>
        </a:p>
      </dgm:t>
    </dgm:pt>
    <dgm:pt modelId="{FC43379E-FC40-CB42-8C86-E7E88EA2360B}">
      <dgm:prSet custT="1"/>
      <dgm:spPr/>
      <dgm:t>
        <a:bodyPr/>
        <a:lstStyle/>
        <a:p>
          <a:r>
            <a:rPr lang="el-GR" sz="1600" dirty="0">
              <a:solidFill>
                <a:schemeClr val="tx1"/>
              </a:solidFill>
            </a:rPr>
            <a:t>Νοσηλευ-τική</a:t>
          </a:r>
          <a:endParaRPr lang="en-US" sz="1600" dirty="0">
            <a:solidFill>
              <a:schemeClr val="tx1"/>
            </a:solidFill>
          </a:endParaRPr>
        </a:p>
      </dgm:t>
    </dgm:pt>
    <dgm:pt modelId="{97369615-5B3C-DC40-87DD-CD6EA733D243}" type="parTrans" cxnId="{330157E4-62F5-C744-B20B-5C675AED687A}">
      <dgm:prSet/>
      <dgm:spPr/>
      <dgm:t>
        <a:bodyPr/>
        <a:lstStyle/>
        <a:p>
          <a:endParaRPr lang="en-US">
            <a:solidFill>
              <a:schemeClr val="tx1"/>
            </a:solidFill>
          </a:endParaRPr>
        </a:p>
      </dgm:t>
    </dgm:pt>
    <dgm:pt modelId="{0B5E93E8-09AF-3C4B-8CB6-AA8C1D4AC7EF}" type="sibTrans" cxnId="{330157E4-62F5-C744-B20B-5C675AED687A}">
      <dgm:prSet custT="1"/>
      <dgm:spPr/>
      <dgm:t>
        <a:bodyPr/>
        <a:lstStyle/>
        <a:p>
          <a:endParaRPr lang="en-US" sz="1600">
            <a:solidFill>
              <a:schemeClr val="tx1"/>
            </a:solidFill>
          </a:endParaRPr>
        </a:p>
      </dgm:t>
    </dgm:pt>
    <dgm:pt modelId="{CEC87694-E4EF-E348-ACF6-25B935A5E703}">
      <dgm:prSet custT="1"/>
      <dgm:spPr/>
      <dgm:t>
        <a:bodyPr/>
        <a:lstStyle/>
        <a:p>
          <a:r>
            <a:rPr lang="el-GR" sz="1600" dirty="0">
              <a:solidFill>
                <a:schemeClr val="tx1"/>
              </a:solidFill>
            </a:rPr>
            <a:t>Ανακου-φιστική φροντίδα</a:t>
          </a:r>
          <a:endParaRPr lang="en-US" sz="1600" dirty="0">
            <a:solidFill>
              <a:schemeClr val="tx1"/>
            </a:solidFill>
          </a:endParaRPr>
        </a:p>
      </dgm:t>
    </dgm:pt>
    <dgm:pt modelId="{9C08A604-2E8D-6948-B79F-D76851930DEF}" type="parTrans" cxnId="{87537188-D181-D345-A97A-F791F5FA3AD2}">
      <dgm:prSet/>
      <dgm:spPr/>
      <dgm:t>
        <a:bodyPr/>
        <a:lstStyle/>
        <a:p>
          <a:endParaRPr lang="en-US">
            <a:solidFill>
              <a:schemeClr val="tx1"/>
            </a:solidFill>
          </a:endParaRPr>
        </a:p>
      </dgm:t>
    </dgm:pt>
    <dgm:pt modelId="{C073C38C-0577-3740-8A81-73BCF5BEF092}" type="sibTrans" cxnId="{87537188-D181-D345-A97A-F791F5FA3AD2}">
      <dgm:prSet custT="1"/>
      <dgm:spPr/>
      <dgm:t>
        <a:bodyPr/>
        <a:lstStyle/>
        <a:p>
          <a:endParaRPr lang="en-US" sz="1600">
            <a:solidFill>
              <a:schemeClr val="tx1"/>
            </a:solidFill>
          </a:endParaRPr>
        </a:p>
      </dgm:t>
    </dgm:pt>
    <dgm:pt modelId="{3C9F31F6-2832-B046-AE76-FA2E74AA0A27}">
      <dgm:prSet custT="1"/>
      <dgm:spPr/>
      <dgm:t>
        <a:bodyPr/>
        <a:lstStyle/>
        <a:p>
          <a:r>
            <a:rPr lang="el-GR" sz="1600" dirty="0">
              <a:solidFill>
                <a:schemeClr val="tx1"/>
              </a:solidFill>
            </a:rPr>
            <a:t>Κοινωνι-κή πρόνοια</a:t>
          </a:r>
          <a:endParaRPr lang="en-US" sz="1600" dirty="0">
            <a:solidFill>
              <a:schemeClr val="tx1"/>
            </a:solidFill>
          </a:endParaRPr>
        </a:p>
      </dgm:t>
    </dgm:pt>
    <dgm:pt modelId="{46D6C32B-21D0-C64F-B31F-388B613D7F3A}" type="parTrans" cxnId="{84F2D94C-8500-914C-8402-DF6298839A0F}">
      <dgm:prSet/>
      <dgm:spPr/>
      <dgm:t>
        <a:bodyPr/>
        <a:lstStyle/>
        <a:p>
          <a:endParaRPr lang="en-US">
            <a:solidFill>
              <a:schemeClr val="tx1"/>
            </a:solidFill>
          </a:endParaRPr>
        </a:p>
      </dgm:t>
    </dgm:pt>
    <dgm:pt modelId="{4A3089B8-C0E7-4C47-966E-C6FD0F15DE8D}" type="sibTrans" cxnId="{84F2D94C-8500-914C-8402-DF6298839A0F}">
      <dgm:prSet custT="1"/>
      <dgm:spPr/>
      <dgm:t>
        <a:bodyPr/>
        <a:lstStyle/>
        <a:p>
          <a:endParaRPr lang="en-US" sz="1600">
            <a:solidFill>
              <a:schemeClr val="tx1"/>
            </a:solidFill>
          </a:endParaRPr>
        </a:p>
      </dgm:t>
    </dgm:pt>
    <dgm:pt modelId="{D6D3BBC8-9AA7-E745-AB83-0B315DD4D24E}">
      <dgm:prSet custT="1"/>
      <dgm:spPr/>
      <dgm:t>
        <a:bodyPr/>
        <a:lstStyle/>
        <a:p>
          <a:r>
            <a:rPr lang="el-GR" sz="1600" dirty="0">
              <a:solidFill>
                <a:schemeClr val="tx1"/>
              </a:solidFill>
            </a:rPr>
            <a:t>Διοίκηση </a:t>
          </a:r>
          <a:endParaRPr lang="en-US" sz="1600" dirty="0">
            <a:solidFill>
              <a:schemeClr val="tx1"/>
            </a:solidFill>
          </a:endParaRPr>
        </a:p>
      </dgm:t>
    </dgm:pt>
    <dgm:pt modelId="{2E10AB0A-94DE-F549-8A19-1A39BC5D4AAF}" type="parTrans" cxnId="{64BC0F98-210E-4744-89FA-F7D94F5BD223}">
      <dgm:prSet/>
      <dgm:spPr/>
      <dgm:t>
        <a:bodyPr/>
        <a:lstStyle/>
        <a:p>
          <a:endParaRPr lang="en-US">
            <a:solidFill>
              <a:schemeClr val="tx1"/>
            </a:solidFill>
          </a:endParaRPr>
        </a:p>
      </dgm:t>
    </dgm:pt>
    <dgm:pt modelId="{0BA93625-323D-B245-B489-0E31A838CD50}" type="sibTrans" cxnId="{64BC0F98-210E-4744-89FA-F7D94F5BD223}">
      <dgm:prSet/>
      <dgm:spPr/>
      <dgm:t>
        <a:bodyPr/>
        <a:lstStyle/>
        <a:p>
          <a:endParaRPr lang="en-US">
            <a:solidFill>
              <a:schemeClr val="tx1"/>
            </a:solidFill>
          </a:endParaRPr>
        </a:p>
      </dgm:t>
    </dgm:pt>
    <dgm:pt modelId="{CC3D68F1-C613-7846-91D8-B9165EF54A52}">
      <dgm:prSet custT="1"/>
      <dgm:spPr/>
      <dgm:t>
        <a:bodyPr/>
        <a:lstStyle/>
        <a:p>
          <a:r>
            <a:rPr lang="el-GR" sz="1600" dirty="0">
              <a:solidFill>
                <a:schemeClr val="tx1"/>
              </a:solidFill>
            </a:rPr>
            <a:t>Βασικές επιστήμες</a:t>
          </a:r>
          <a:endParaRPr lang="en-US" sz="1600" dirty="0">
            <a:solidFill>
              <a:schemeClr val="tx1"/>
            </a:solidFill>
          </a:endParaRPr>
        </a:p>
      </dgm:t>
    </dgm:pt>
    <dgm:pt modelId="{A30171B0-80F1-634B-BD7F-58820AE8A5E2}" type="parTrans" cxnId="{5A8BD0A7-9748-744E-8940-40D0B1EC2AC6}">
      <dgm:prSet/>
      <dgm:spPr/>
      <dgm:t>
        <a:bodyPr/>
        <a:lstStyle/>
        <a:p>
          <a:endParaRPr lang="en-US">
            <a:solidFill>
              <a:schemeClr val="tx1"/>
            </a:solidFill>
          </a:endParaRPr>
        </a:p>
      </dgm:t>
    </dgm:pt>
    <dgm:pt modelId="{6935CCBB-6399-A945-9CD5-B67765AF65A6}" type="sibTrans" cxnId="{5A8BD0A7-9748-744E-8940-40D0B1EC2AC6}">
      <dgm:prSet/>
      <dgm:spPr/>
      <dgm:t>
        <a:bodyPr/>
        <a:lstStyle/>
        <a:p>
          <a:endParaRPr lang="en-US">
            <a:solidFill>
              <a:schemeClr val="tx1"/>
            </a:solidFill>
          </a:endParaRPr>
        </a:p>
      </dgm:t>
    </dgm:pt>
    <dgm:pt modelId="{AB5AFD05-A400-0143-977D-3E2E612CEC63}">
      <dgm:prSet phldrT="[Text]" custT="1"/>
      <dgm:spPr/>
      <dgm:t>
        <a:bodyPr/>
        <a:lstStyle/>
        <a:p>
          <a:r>
            <a:rPr lang="el-GR" sz="1600" dirty="0" err="1">
              <a:solidFill>
                <a:schemeClr val="tx1"/>
              </a:solidFill>
            </a:rPr>
            <a:t>Ακτινοθε-ραπεία</a:t>
          </a:r>
          <a:endParaRPr lang="en-US" sz="1600" dirty="0">
            <a:solidFill>
              <a:schemeClr val="tx1"/>
            </a:solidFill>
          </a:endParaRPr>
        </a:p>
      </dgm:t>
    </dgm:pt>
    <dgm:pt modelId="{1B44AB9F-4022-984B-9E04-2D6E9BC32350}" type="sibTrans" cxnId="{156EF3FE-1A90-8244-8B1B-760ABB3B674D}">
      <dgm:prSet custT="1"/>
      <dgm:spPr/>
      <dgm:t>
        <a:bodyPr/>
        <a:lstStyle/>
        <a:p>
          <a:endParaRPr lang="en-US" sz="1600">
            <a:solidFill>
              <a:schemeClr val="tx1"/>
            </a:solidFill>
          </a:endParaRPr>
        </a:p>
      </dgm:t>
    </dgm:pt>
    <dgm:pt modelId="{E5D02160-39B5-2D49-8BC7-F724712E7AB0}" type="parTrans" cxnId="{156EF3FE-1A90-8244-8B1B-760ABB3B674D}">
      <dgm:prSet/>
      <dgm:spPr/>
      <dgm:t>
        <a:bodyPr/>
        <a:lstStyle/>
        <a:p>
          <a:endParaRPr lang="en-US" sz="4400">
            <a:solidFill>
              <a:schemeClr val="tx1"/>
            </a:solidFill>
          </a:endParaRPr>
        </a:p>
      </dgm:t>
    </dgm:pt>
    <dgm:pt modelId="{E7538980-6729-1945-A2EF-1072869C9087}" type="pres">
      <dgm:prSet presAssocID="{FBEC976E-33A6-2A4F-B3CF-ACE246D81AB2}" presName="cycle" presStyleCnt="0">
        <dgm:presLayoutVars>
          <dgm:dir/>
          <dgm:resizeHandles val="exact"/>
        </dgm:presLayoutVars>
      </dgm:prSet>
      <dgm:spPr/>
    </dgm:pt>
    <dgm:pt modelId="{99494A86-09A7-134C-9CA4-F9AA2BA81863}" type="pres">
      <dgm:prSet presAssocID="{8486B5ED-567C-5340-9707-C1BAB58D2C6F}" presName="node" presStyleLbl="node1" presStyleIdx="0" presStyleCnt="16" custScaleX="171726" custScaleY="164010">
        <dgm:presLayoutVars>
          <dgm:bulletEnabled val="1"/>
        </dgm:presLayoutVars>
      </dgm:prSet>
      <dgm:spPr/>
    </dgm:pt>
    <dgm:pt modelId="{77B1621C-6F17-354C-BD5F-1821F4433A19}" type="pres">
      <dgm:prSet presAssocID="{DBFBDAE3-0A4F-5546-8449-2388772ADDFE}" presName="sibTrans" presStyleLbl="sibTrans2D1" presStyleIdx="0" presStyleCnt="16" custScaleX="171725" custScaleY="164009"/>
      <dgm:spPr/>
    </dgm:pt>
    <dgm:pt modelId="{18B9E6CA-F8F7-C546-82EE-AB56A0EF77A9}" type="pres">
      <dgm:prSet presAssocID="{DBFBDAE3-0A4F-5546-8449-2388772ADDFE}" presName="connectorText" presStyleLbl="sibTrans2D1" presStyleIdx="0" presStyleCnt="16"/>
      <dgm:spPr/>
    </dgm:pt>
    <dgm:pt modelId="{938F30D4-BDA7-B64A-84CE-23C9E24C38FF}" type="pres">
      <dgm:prSet presAssocID="{AB5AFD05-A400-0143-977D-3E2E612CEC63}" presName="node" presStyleLbl="node1" presStyleIdx="1" presStyleCnt="16" custScaleX="171726" custScaleY="164010">
        <dgm:presLayoutVars>
          <dgm:bulletEnabled val="1"/>
        </dgm:presLayoutVars>
      </dgm:prSet>
      <dgm:spPr/>
    </dgm:pt>
    <dgm:pt modelId="{6B932084-A370-2446-A53A-D9D9B76AAAA5}" type="pres">
      <dgm:prSet presAssocID="{1B44AB9F-4022-984B-9E04-2D6E9BC32350}" presName="sibTrans" presStyleLbl="sibTrans2D1" presStyleIdx="1" presStyleCnt="16" custScaleX="171724" custScaleY="164009"/>
      <dgm:spPr/>
    </dgm:pt>
    <dgm:pt modelId="{524C3747-0F2C-7A44-B7E7-DA5451C2D4D6}" type="pres">
      <dgm:prSet presAssocID="{1B44AB9F-4022-984B-9E04-2D6E9BC32350}" presName="connectorText" presStyleLbl="sibTrans2D1" presStyleIdx="1" presStyleCnt="16"/>
      <dgm:spPr/>
    </dgm:pt>
    <dgm:pt modelId="{8DAEE326-8E86-E84F-9C96-63A0EE9D5ECD}" type="pres">
      <dgm:prSet presAssocID="{6620CA8B-01C0-7E46-A02B-8B1FA30150BE}" presName="node" presStyleLbl="node1" presStyleIdx="2" presStyleCnt="16" custScaleX="171726" custScaleY="164010">
        <dgm:presLayoutVars>
          <dgm:bulletEnabled val="1"/>
        </dgm:presLayoutVars>
      </dgm:prSet>
      <dgm:spPr/>
    </dgm:pt>
    <dgm:pt modelId="{92483BCD-2531-D946-B3F7-B61239D813B8}" type="pres">
      <dgm:prSet presAssocID="{B7D27541-6D9A-2747-AB39-D8A4A09DBF24}" presName="sibTrans" presStyleLbl="sibTrans2D1" presStyleIdx="2" presStyleCnt="16" custScaleX="171725" custScaleY="164009"/>
      <dgm:spPr/>
    </dgm:pt>
    <dgm:pt modelId="{212D8FF3-DB76-F246-AA75-5EFA06C16052}" type="pres">
      <dgm:prSet presAssocID="{B7D27541-6D9A-2747-AB39-D8A4A09DBF24}" presName="connectorText" presStyleLbl="sibTrans2D1" presStyleIdx="2" presStyleCnt="16"/>
      <dgm:spPr/>
    </dgm:pt>
    <dgm:pt modelId="{21B8EB6B-A233-E340-A3CD-ABF6263532DA}" type="pres">
      <dgm:prSet presAssocID="{D68B4151-5A2F-3B4E-8397-BB95B2577427}" presName="node" presStyleLbl="node1" presStyleIdx="3" presStyleCnt="16" custScaleX="171726" custScaleY="164010">
        <dgm:presLayoutVars>
          <dgm:bulletEnabled val="1"/>
        </dgm:presLayoutVars>
      </dgm:prSet>
      <dgm:spPr/>
    </dgm:pt>
    <dgm:pt modelId="{8C43C1D8-3516-4E42-8A06-3155ED1FDD6E}" type="pres">
      <dgm:prSet presAssocID="{123BEE45-1D15-874A-8C85-3D7D0C319821}" presName="sibTrans" presStyleLbl="sibTrans2D1" presStyleIdx="3" presStyleCnt="16" custScaleX="171722" custScaleY="164009"/>
      <dgm:spPr/>
    </dgm:pt>
    <dgm:pt modelId="{F867539E-F0B5-B746-AADF-CB0674A7CF7D}" type="pres">
      <dgm:prSet presAssocID="{123BEE45-1D15-874A-8C85-3D7D0C319821}" presName="connectorText" presStyleLbl="sibTrans2D1" presStyleIdx="3" presStyleCnt="16"/>
      <dgm:spPr/>
    </dgm:pt>
    <dgm:pt modelId="{4C9E6006-FFE2-844E-9374-3BAE6CAAE12A}" type="pres">
      <dgm:prSet presAssocID="{4DCF711C-BB25-7C46-98B2-8BE8A12B0142}" presName="node" presStyleLbl="node1" presStyleIdx="4" presStyleCnt="16" custScaleX="171726" custScaleY="164010">
        <dgm:presLayoutVars>
          <dgm:bulletEnabled val="1"/>
        </dgm:presLayoutVars>
      </dgm:prSet>
      <dgm:spPr/>
    </dgm:pt>
    <dgm:pt modelId="{6B3414F1-AA98-6C47-B0B8-32568C764F40}" type="pres">
      <dgm:prSet presAssocID="{FB60A8A0-661F-2B4E-9BAF-787E713AAE0A}" presName="sibTrans" presStyleLbl="sibTrans2D1" presStyleIdx="4" presStyleCnt="16" custScaleX="171726" custScaleY="164009"/>
      <dgm:spPr/>
    </dgm:pt>
    <dgm:pt modelId="{BE6C524F-95B8-5249-95FA-7EB5A823444F}" type="pres">
      <dgm:prSet presAssocID="{FB60A8A0-661F-2B4E-9BAF-787E713AAE0A}" presName="connectorText" presStyleLbl="sibTrans2D1" presStyleIdx="4" presStyleCnt="16"/>
      <dgm:spPr/>
    </dgm:pt>
    <dgm:pt modelId="{4D13763B-E955-5544-AA10-514DF4127F17}" type="pres">
      <dgm:prSet presAssocID="{2975817F-C29D-7B48-A0AD-E6FC817D67DF}" presName="node" presStyleLbl="node1" presStyleIdx="5" presStyleCnt="16" custScaleX="171726" custScaleY="164010">
        <dgm:presLayoutVars>
          <dgm:bulletEnabled val="1"/>
        </dgm:presLayoutVars>
      </dgm:prSet>
      <dgm:spPr/>
    </dgm:pt>
    <dgm:pt modelId="{85C246C1-F11D-BB41-A5EA-930EB721DF7F}" type="pres">
      <dgm:prSet presAssocID="{6BFEF65A-50BC-074C-B3E9-8A05D22CFF42}" presName="sibTrans" presStyleLbl="sibTrans2D1" presStyleIdx="5" presStyleCnt="16" custScaleX="171725" custScaleY="164009"/>
      <dgm:spPr/>
    </dgm:pt>
    <dgm:pt modelId="{AFC93455-7C1D-5741-8ECD-B3CBB2543517}" type="pres">
      <dgm:prSet presAssocID="{6BFEF65A-50BC-074C-B3E9-8A05D22CFF42}" presName="connectorText" presStyleLbl="sibTrans2D1" presStyleIdx="5" presStyleCnt="16"/>
      <dgm:spPr/>
    </dgm:pt>
    <dgm:pt modelId="{9BF4554F-56E0-C24A-8102-1BC0CFB29C41}" type="pres">
      <dgm:prSet presAssocID="{14B4DE88-0723-164F-83AA-16081228F119}" presName="node" presStyleLbl="node1" presStyleIdx="6" presStyleCnt="16" custScaleX="171726" custScaleY="164010">
        <dgm:presLayoutVars>
          <dgm:bulletEnabled val="1"/>
        </dgm:presLayoutVars>
      </dgm:prSet>
      <dgm:spPr/>
    </dgm:pt>
    <dgm:pt modelId="{D9EC0063-246B-CC4A-85A4-E3A7655DEAB8}" type="pres">
      <dgm:prSet presAssocID="{72A16F4F-69B4-7D4C-9653-F93607028B6B}" presName="sibTrans" presStyleLbl="sibTrans2D1" presStyleIdx="6" presStyleCnt="16" custScaleX="171724" custScaleY="164009"/>
      <dgm:spPr/>
    </dgm:pt>
    <dgm:pt modelId="{D7EDED4A-215C-C34C-848F-8816F2F7E6AD}" type="pres">
      <dgm:prSet presAssocID="{72A16F4F-69B4-7D4C-9653-F93607028B6B}" presName="connectorText" presStyleLbl="sibTrans2D1" presStyleIdx="6" presStyleCnt="16"/>
      <dgm:spPr/>
    </dgm:pt>
    <dgm:pt modelId="{7097C7B0-947A-4D4A-9858-653287017EB1}" type="pres">
      <dgm:prSet presAssocID="{D4744955-2D39-9D45-A553-A43CE05788D1}" presName="node" presStyleLbl="node1" presStyleIdx="7" presStyleCnt="16" custScaleX="171726" custScaleY="164010">
        <dgm:presLayoutVars>
          <dgm:bulletEnabled val="1"/>
        </dgm:presLayoutVars>
      </dgm:prSet>
      <dgm:spPr/>
    </dgm:pt>
    <dgm:pt modelId="{37C91847-5D0D-AA40-BFC2-3897F41645F0}" type="pres">
      <dgm:prSet presAssocID="{1F1D75C5-0271-754D-AB2F-C0A64325B8BD}" presName="sibTrans" presStyleLbl="sibTrans2D1" presStyleIdx="7" presStyleCnt="16" custScaleX="171723" custScaleY="164009"/>
      <dgm:spPr/>
    </dgm:pt>
    <dgm:pt modelId="{3D358E5F-9053-8544-9609-40C494CCA456}" type="pres">
      <dgm:prSet presAssocID="{1F1D75C5-0271-754D-AB2F-C0A64325B8BD}" presName="connectorText" presStyleLbl="sibTrans2D1" presStyleIdx="7" presStyleCnt="16"/>
      <dgm:spPr/>
    </dgm:pt>
    <dgm:pt modelId="{903AADBE-05BF-EA41-BA12-7764213B2D58}" type="pres">
      <dgm:prSet presAssocID="{1C538CD5-E9CA-F645-B903-9D469F07C013}" presName="node" presStyleLbl="node1" presStyleIdx="8" presStyleCnt="16" custScaleX="171726" custScaleY="164010">
        <dgm:presLayoutVars>
          <dgm:bulletEnabled val="1"/>
        </dgm:presLayoutVars>
      </dgm:prSet>
      <dgm:spPr/>
    </dgm:pt>
    <dgm:pt modelId="{6071692C-DB45-5F40-BDB8-92F1A65ED192}" type="pres">
      <dgm:prSet presAssocID="{332B07F8-6F16-0648-B2DC-9B60FC618517}" presName="sibTrans" presStyleLbl="sibTrans2D1" presStyleIdx="8" presStyleCnt="16" custScaleX="171724" custScaleY="164009"/>
      <dgm:spPr/>
    </dgm:pt>
    <dgm:pt modelId="{6CB38C21-9E79-6B46-AD34-23F79AD53462}" type="pres">
      <dgm:prSet presAssocID="{332B07F8-6F16-0648-B2DC-9B60FC618517}" presName="connectorText" presStyleLbl="sibTrans2D1" presStyleIdx="8" presStyleCnt="16"/>
      <dgm:spPr/>
    </dgm:pt>
    <dgm:pt modelId="{2C91EF32-C9D4-CA44-B075-2D1EEFDDC311}" type="pres">
      <dgm:prSet presAssocID="{D6D3BBC8-9AA7-E745-AB83-0B315DD4D24E}" presName="node" presStyleLbl="node1" presStyleIdx="9" presStyleCnt="16" custScaleX="171929" custScaleY="171929">
        <dgm:presLayoutVars>
          <dgm:bulletEnabled val="1"/>
        </dgm:presLayoutVars>
      </dgm:prSet>
      <dgm:spPr/>
    </dgm:pt>
    <dgm:pt modelId="{88DD0D8B-18ED-CF4D-BA24-79A5B02EE0BF}" type="pres">
      <dgm:prSet presAssocID="{0BA93625-323D-B245-B489-0E31A838CD50}" presName="sibTrans" presStyleLbl="sibTrans2D1" presStyleIdx="9" presStyleCnt="16"/>
      <dgm:spPr/>
    </dgm:pt>
    <dgm:pt modelId="{2262B33E-6B78-4B45-9E83-6EC82272A4B2}" type="pres">
      <dgm:prSet presAssocID="{0BA93625-323D-B245-B489-0E31A838CD50}" presName="connectorText" presStyleLbl="sibTrans2D1" presStyleIdx="9" presStyleCnt="16"/>
      <dgm:spPr/>
    </dgm:pt>
    <dgm:pt modelId="{AE672264-B221-1548-8DFE-9C96890556A7}" type="pres">
      <dgm:prSet presAssocID="{F6DED0B7-1BC9-FA49-8F92-40806F94DE52}" presName="node" presStyleLbl="node1" presStyleIdx="10" presStyleCnt="16" custScaleX="171726" custScaleY="164010">
        <dgm:presLayoutVars>
          <dgm:bulletEnabled val="1"/>
        </dgm:presLayoutVars>
      </dgm:prSet>
      <dgm:spPr/>
    </dgm:pt>
    <dgm:pt modelId="{349361CE-67F9-CF43-8FC9-B8585FCEF875}" type="pres">
      <dgm:prSet presAssocID="{E0706197-3178-074E-9437-CF013EEDFF4C}" presName="sibTrans" presStyleLbl="sibTrans2D1" presStyleIdx="10" presStyleCnt="16" custScaleX="171725" custScaleY="164009"/>
      <dgm:spPr/>
    </dgm:pt>
    <dgm:pt modelId="{2C63CF02-207F-1A48-8BD2-2C9C0AF67B34}" type="pres">
      <dgm:prSet presAssocID="{E0706197-3178-074E-9437-CF013EEDFF4C}" presName="connectorText" presStyleLbl="sibTrans2D1" presStyleIdx="10" presStyleCnt="16"/>
      <dgm:spPr/>
    </dgm:pt>
    <dgm:pt modelId="{443ACD22-C626-354B-939F-E18E25780F35}" type="pres">
      <dgm:prSet presAssocID="{CC3D68F1-C613-7846-91D8-B9165EF54A52}" presName="node" presStyleLbl="node1" presStyleIdx="11" presStyleCnt="16" custScaleX="179744" custScaleY="179744">
        <dgm:presLayoutVars>
          <dgm:bulletEnabled val="1"/>
        </dgm:presLayoutVars>
      </dgm:prSet>
      <dgm:spPr/>
    </dgm:pt>
    <dgm:pt modelId="{8718CE04-107A-B94A-843D-46D5D85C8F04}" type="pres">
      <dgm:prSet presAssocID="{6935CCBB-6399-A945-9CD5-B67765AF65A6}" presName="sibTrans" presStyleLbl="sibTrans2D1" presStyleIdx="11" presStyleCnt="16"/>
      <dgm:spPr/>
    </dgm:pt>
    <dgm:pt modelId="{14A8EC4F-07B8-564E-A7D4-EEFB33858253}" type="pres">
      <dgm:prSet presAssocID="{6935CCBB-6399-A945-9CD5-B67765AF65A6}" presName="connectorText" presStyleLbl="sibTrans2D1" presStyleIdx="11" presStyleCnt="16"/>
      <dgm:spPr/>
    </dgm:pt>
    <dgm:pt modelId="{0AA000CA-D93F-EF46-B705-412A168EC30F}" type="pres">
      <dgm:prSet presAssocID="{3A8C45F0-4FE7-1D46-B4A2-86984B79A328}" presName="node" presStyleLbl="node1" presStyleIdx="12" presStyleCnt="16" custScaleX="171726" custScaleY="164010">
        <dgm:presLayoutVars>
          <dgm:bulletEnabled val="1"/>
        </dgm:presLayoutVars>
      </dgm:prSet>
      <dgm:spPr/>
    </dgm:pt>
    <dgm:pt modelId="{F2848363-8602-FB42-812F-331D1120F045}" type="pres">
      <dgm:prSet presAssocID="{921B5C4D-AB14-D44D-9262-101B5544D36B}" presName="sibTrans" presStyleLbl="sibTrans2D1" presStyleIdx="12" presStyleCnt="16" custScaleX="171722" custScaleY="164009"/>
      <dgm:spPr/>
    </dgm:pt>
    <dgm:pt modelId="{46D4ADCD-900C-204D-B39D-C2C16F5ADF56}" type="pres">
      <dgm:prSet presAssocID="{921B5C4D-AB14-D44D-9262-101B5544D36B}" presName="connectorText" presStyleLbl="sibTrans2D1" presStyleIdx="12" presStyleCnt="16"/>
      <dgm:spPr/>
    </dgm:pt>
    <dgm:pt modelId="{292DD9F5-0A43-0F47-80EC-B4DBE0A0CA77}" type="pres">
      <dgm:prSet presAssocID="{FC43379E-FC40-CB42-8C86-E7E88EA2360B}" presName="node" presStyleLbl="node1" presStyleIdx="13" presStyleCnt="16" custScaleX="171726" custScaleY="164010">
        <dgm:presLayoutVars>
          <dgm:bulletEnabled val="1"/>
        </dgm:presLayoutVars>
      </dgm:prSet>
      <dgm:spPr/>
    </dgm:pt>
    <dgm:pt modelId="{50FF851D-E729-A94C-8EE5-64D7576695EF}" type="pres">
      <dgm:prSet presAssocID="{0B5E93E8-09AF-3C4B-8CB6-AA8C1D4AC7EF}" presName="sibTrans" presStyleLbl="sibTrans2D1" presStyleIdx="13" presStyleCnt="16" custScaleX="171725" custScaleY="164009"/>
      <dgm:spPr/>
    </dgm:pt>
    <dgm:pt modelId="{ABFF440A-0615-5A4C-B06A-48C4E298C251}" type="pres">
      <dgm:prSet presAssocID="{0B5E93E8-09AF-3C4B-8CB6-AA8C1D4AC7EF}" presName="connectorText" presStyleLbl="sibTrans2D1" presStyleIdx="13" presStyleCnt="16"/>
      <dgm:spPr/>
    </dgm:pt>
    <dgm:pt modelId="{40AFAA3A-E043-9F4A-8606-3E225ABC64BD}" type="pres">
      <dgm:prSet presAssocID="{CEC87694-E4EF-E348-ACF6-25B935A5E703}" presName="node" presStyleLbl="node1" presStyleIdx="14" presStyleCnt="16" custScaleX="171726" custScaleY="164010">
        <dgm:presLayoutVars>
          <dgm:bulletEnabled val="1"/>
        </dgm:presLayoutVars>
      </dgm:prSet>
      <dgm:spPr/>
    </dgm:pt>
    <dgm:pt modelId="{A6D68D54-C57D-6E4B-94ED-355837CA166D}" type="pres">
      <dgm:prSet presAssocID="{C073C38C-0577-3740-8A81-73BCF5BEF092}" presName="sibTrans" presStyleLbl="sibTrans2D1" presStyleIdx="14" presStyleCnt="16" custScaleX="171724" custScaleY="164009"/>
      <dgm:spPr/>
    </dgm:pt>
    <dgm:pt modelId="{EF1A8CBD-EB96-FD40-8DEA-989C0EDE1610}" type="pres">
      <dgm:prSet presAssocID="{C073C38C-0577-3740-8A81-73BCF5BEF092}" presName="connectorText" presStyleLbl="sibTrans2D1" presStyleIdx="14" presStyleCnt="16"/>
      <dgm:spPr/>
    </dgm:pt>
    <dgm:pt modelId="{8B5EB35E-5B6B-6247-885B-8A3D3BE694D6}" type="pres">
      <dgm:prSet presAssocID="{3C9F31F6-2832-B046-AE76-FA2E74AA0A27}" presName="node" presStyleLbl="node1" presStyleIdx="15" presStyleCnt="16" custScaleX="171726" custScaleY="164010">
        <dgm:presLayoutVars>
          <dgm:bulletEnabled val="1"/>
        </dgm:presLayoutVars>
      </dgm:prSet>
      <dgm:spPr/>
    </dgm:pt>
    <dgm:pt modelId="{88BFCA54-D2BE-E242-BC22-23D39EDCA5BC}" type="pres">
      <dgm:prSet presAssocID="{4A3089B8-C0E7-4C47-966E-C6FD0F15DE8D}" presName="sibTrans" presStyleLbl="sibTrans2D1" presStyleIdx="15" presStyleCnt="16" custScaleX="171725" custScaleY="164009"/>
      <dgm:spPr/>
    </dgm:pt>
    <dgm:pt modelId="{1AD41B09-04D8-DF4B-9D1B-4976D2B47D6E}" type="pres">
      <dgm:prSet presAssocID="{4A3089B8-C0E7-4C47-966E-C6FD0F15DE8D}" presName="connectorText" presStyleLbl="sibTrans2D1" presStyleIdx="15" presStyleCnt="16"/>
      <dgm:spPr/>
    </dgm:pt>
  </dgm:ptLst>
  <dgm:cxnLst>
    <dgm:cxn modelId="{586ACB06-558A-BF4A-84D0-B68E5102DC8C}" type="presOf" srcId="{CEC87694-E4EF-E348-ACF6-25B935A5E703}" destId="{40AFAA3A-E043-9F4A-8606-3E225ABC64BD}" srcOrd="0" destOrd="0" presId="urn:microsoft.com/office/officeart/2005/8/layout/cycle2"/>
    <dgm:cxn modelId="{07D0F009-62BB-C945-A51D-F97300227A91}" type="presOf" srcId="{DBFBDAE3-0A4F-5546-8449-2388772ADDFE}" destId="{18B9E6CA-F8F7-C546-82EE-AB56A0EF77A9}" srcOrd="1" destOrd="0" presId="urn:microsoft.com/office/officeart/2005/8/layout/cycle2"/>
    <dgm:cxn modelId="{95688E0A-3BF6-B449-9DBB-AF6B86F4B0F7}" type="presOf" srcId="{3C9F31F6-2832-B046-AE76-FA2E74AA0A27}" destId="{8B5EB35E-5B6B-6247-885B-8A3D3BE694D6}" srcOrd="0" destOrd="0" presId="urn:microsoft.com/office/officeart/2005/8/layout/cycle2"/>
    <dgm:cxn modelId="{1FAFF30A-697F-3247-B301-402C69F49B31}" type="presOf" srcId="{6935CCBB-6399-A945-9CD5-B67765AF65A6}" destId="{8718CE04-107A-B94A-843D-46D5D85C8F04}" srcOrd="0" destOrd="0" presId="urn:microsoft.com/office/officeart/2005/8/layout/cycle2"/>
    <dgm:cxn modelId="{C7A4100B-FEDC-094D-901E-ADB629099F9A}" type="presOf" srcId="{6620CA8B-01C0-7E46-A02B-8B1FA30150BE}" destId="{8DAEE326-8E86-E84F-9C96-63A0EE9D5ECD}" srcOrd="0" destOrd="0" presId="urn:microsoft.com/office/officeart/2005/8/layout/cycle2"/>
    <dgm:cxn modelId="{8318A015-7843-AD4D-8BE2-9AC10A417E47}" type="presOf" srcId="{4A3089B8-C0E7-4C47-966E-C6FD0F15DE8D}" destId="{88BFCA54-D2BE-E242-BC22-23D39EDCA5BC}" srcOrd="0" destOrd="0" presId="urn:microsoft.com/office/officeart/2005/8/layout/cycle2"/>
    <dgm:cxn modelId="{6203FB1D-2D6D-4047-8EC2-DD444C998E3E}" srcId="{FBEC976E-33A6-2A4F-B3CF-ACE246D81AB2}" destId="{14B4DE88-0723-164F-83AA-16081228F119}" srcOrd="6" destOrd="0" parTransId="{F16751A0-45D5-2144-A113-7859C9FEDCE5}" sibTransId="{72A16F4F-69B4-7D4C-9653-F93607028B6B}"/>
    <dgm:cxn modelId="{4DB2141E-C485-404F-B5B9-F33E8D8AD7CF}" type="presOf" srcId="{0B5E93E8-09AF-3C4B-8CB6-AA8C1D4AC7EF}" destId="{ABFF440A-0615-5A4C-B06A-48C4E298C251}" srcOrd="1" destOrd="0" presId="urn:microsoft.com/office/officeart/2005/8/layout/cycle2"/>
    <dgm:cxn modelId="{550C0C1F-F7D2-F04E-A7CB-32623AF0AD56}" type="presOf" srcId="{B7D27541-6D9A-2747-AB39-D8A4A09DBF24}" destId="{212D8FF3-DB76-F246-AA75-5EFA06C16052}" srcOrd="1" destOrd="0" presId="urn:microsoft.com/office/officeart/2005/8/layout/cycle2"/>
    <dgm:cxn modelId="{2111D51F-3405-B242-A0D6-B12B1D97A811}" type="presOf" srcId="{DBFBDAE3-0A4F-5546-8449-2388772ADDFE}" destId="{77B1621C-6F17-354C-BD5F-1821F4433A19}" srcOrd="0" destOrd="0" presId="urn:microsoft.com/office/officeart/2005/8/layout/cycle2"/>
    <dgm:cxn modelId="{FA0B2029-2221-6140-B668-5E3086ACFA91}" type="presOf" srcId="{2975817F-C29D-7B48-A0AD-E6FC817D67DF}" destId="{4D13763B-E955-5544-AA10-514DF4127F17}" srcOrd="0" destOrd="0" presId="urn:microsoft.com/office/officeart/2005/8/layout/cycle2"/>
    <dgm:cxn modelId="{883A192D-8C8B-1245-A572-32F5823C48E3}" type="presOf" srcId="{F6DED0B7-1BC9-FA49-8F92-40806F94DE52}" destId="{AE672264-B221-1548-8DFE-9C96890556A7}" srcOrd="0" destOrd="0" presId="urn:microsoft.com/office/officeart/2005/8/layout/cycle2"/>
    <dgm:cxn modelId="{A6D83233-6FCA-B74F-AB71-30745DEFD16B}" type="presOf" srcId="{4DCF711C-BB25-7C46-98B2-8BE8A12B0142}" destId="{4C9E6006-FFE2-844E-9374-3BAE6CAAE12A}" srcOrd="0" destOrd="0" presId="urn:microsoft.com/office/officeart/2005/8/layout/cycle2"/>
    <dgm:cxn modelId="{0C895B36-8772-A84E-A67D-039E8469FBEA}" type="presOf" srcId="{D6D3BBC8-9AA7-E745-AB83-0B315DD4D24E}" destId="{2C91EF32-C9D4-CA44-B075-2D1EEFDDC311}" srcOrd="0" destOrd="0" presId="urn:microsoft.com/office/officeart/2005/8/layout/cycle2"/>
    <dgm:cxn modelId="{0EF1A038-FEF6-DA43-8A34-3DE803EE4621}" type="presOf" srcId="{1B44AB9F-4022-984B-9E04-2D6E9BC32350}" destId="{6B932084-A370-2446-A53A-D9D9B76AAAA5}" srcOrd="0" destOrd="0" presId="urn:microsoft.com/office/officeart/2005/8/layout/cycle2"/>
    <dgm:cxn modelId="{5751F239-5B1C-F24A-9CCA-28390A618542}" srcId="{FBEC976E-33A6-2A4F-B3CF-ACE246D81AB2}" destId="{D68B4151-5A2F-3B4E-8397-BB95B2577427}" srcOrd="3" destOrd="0" parTransId="{025BD2FB-E969-4B41-B29C-EB86B0EBE3E3}" sibTransId="{123BEE45-1D15-874A-8C85-3D7D0C319821}"/>
    <dgm:cxn modelId="{89A68E3F-12EC-C84D-B8F6-4ED49E69B051}" type="presOf" srcId="{FB60A8A0-661F-2B4E-9BAF-787E713AAE0A}" destId="{6B3414F1-AA98-6C47-B0B8-32568C764F40}" srcOrd="0" destOrd="0" presId="urn:microsoft.com/office/officeart/2005/8/layout/cycle2"/>
    <dgm:cxn modelId="{7855AA5D-2EEE-CC45-BD3F-F5E5CA383F2E}" type="presOf" srcId="{921B5C4D-AB14-D44D-9262-101B5544D36B}" destId="{F2848363-8602-FB42-812F-331D1120F045}" srcOrd="0" destOrd="0" presId="urn:microsoft.com/office/officeart/2005/8/layout/cycle2"/>
    <dgm:cxn modelId="{5A363D5E-07E4-2A40-A247-05D2E59CB691}" type="presOf" srcId="{332B07F8-6F16-0648-B2DC-9B60FC618517}" destId="{6071692C-DB45-5F40-BDB8-92F1A65ED192}" srcOrd="0" destOrd="0" presId="urn:microsoft.com/office/officeart/2005/8/layout/cycle2"/>
    <dgm:cxn modelId="{BAD49F5E-36F1-5F45-8C00-F25DBAC11A09}" type="presOf" srcId="{AB5AFD05-A400-0143-977D-3E2E612CEC63}" destId="{938F30D4-BDA7-B64A-84CE-23C9E24C38FF}" srcOrd="0" destOrd="0" presId="urn:microsoft.com/office/officeart/2005/8/layout/cycle2"/>
    <dgm:cxn modelId="{196E7B5F-C7F1-9243-8BC0-18BC008938D0}" type="presOf" srcId="{6BFEF65A-50BC-074C-B3E9-8A05D22CFF42}" destId="{85C246C1-F11D-BB41-A5EA-930EB721DF7F}" srcOrd="0" destOrd="0" presId="urn:microsoft.com/office/officeart/2005/8/layout/cycle2"/>
    <dgm:cxn modelId="{B5480E61-C0FF-9D46-82DC-70E7C09290DD}" type="presOf" srcId="{123BEE45-1D15-874A-8C85-3D7D0C319821}" destId="{F867539E-F0B5-B746-AADF-CB0674A7CF7D}" srcOrd="1" destOrd="0" presId="urn:microsoft.com/office/officeart/2005/8/layout/cycle2"/>
    <dgm:cxn modelId="{27082661-7DFD-D443-80DB-F8DB9CD9103D}" type="presOf" srcId="{E0706197-3178-074E-9437-CF013EEDFF4C}" destId="{2C63CF02-207F-1A48-8BD2-2C9C0AF67B34}" srcOrd="1" destOrd="0" presId="urn:microsoft.com/office/officeart/2005/8/layout/cycle2"/>
    <dgm:cxn modelId="{0F609645-6147-6D4D-87A1-5F785028C5C7}" type="presOf" srcId="{0B5E93E8-09AF-3C4B-8CB6-AA8C1D4AC7EF}" destId="{50FF851D-E729-A94C-8EE5-64D7576695EF}" srcOrd="0" destOrd="0" presId="urn:microsoft.com/office/officeart/2005/8/layout/cycle2"/>
    <dgm:cxn modelId="{56CCDF46-86EF-F846-9308-A14152118F4D}" type="presOf" srcId="{D68B4151-5A2F-3B4E-8397-BB95B2577427}" destId="{21B8EB6B-A233-E340-A3CD-ABF6263532DA}" srcOrd="0" destOrd="0" presId="urn:microsoft.com/office/officeart/2005/8/layout/cycle2"/>
    <dgm:cxn modelId="{348C3A49-F3A9-474A-AC6C-BB8F7B7C0D4C}" srcId="{FBEC976E-33A6-2A4F-B3CF-ACE246D81AB2}" destId="{4DCF711C-BB25-7C46-98B2-8BE8A12B0142}" srcOrd="4" destOrd="0" parTransId="{12E57C16-55F2-9C42-9DD1-578F124BD009}" sibTransId="{FB60A8A0-661F-2B4E-9BAF-787E713AAE0A}"/>
    <dgm:cxn modelId="{E3BE3C6B-6C5E-2F46-A64E-8B6E1B46296B}" type="presOf" srcId="{4A3089B8-C0E7-4C47-966E-C6FD0F15DE8D}" destId="{1AD41B09-04D8-DF4B-9D1B-4976D2B47D6E}" srcOrd="1" destOrd="0" presId="urn:microsoft.com/office/officeart/2005/8/layout/cycle2"/>
    <dgm:cxn modelId="{84F2D94C-8500-914C-8402-DF6298839A0F}" srcId="{FBEC976E-33A6-2A4F-B3CF-ACE246D81AB2}" destId="{3C9F31F6-2832-B046-AE76-FA2E74AA0A27}" srcOrd="15" destOrd="0" parTransId="{46D6C32B-21D0-C64F-B31F-388B613D7F3A}" sibTransId="{4A3089B8-C0E7-4C47-966E-C6FD0F15DE8D}"/>
    <dgm:cxn modelId="{B1382B4D-129E-FA40-8F62-CDDA1B59AB96}" type="presOf" srcId="{0BA93625-323D-B245-B489-0E31A838CD50}" destId="{88DD0D8B-18ED-CF4D-BA24-79A5B02EE0BF}" srcOrd="0" destOrd="0" presId="urn:microsoft.com/office/officeart/2005/8/layout/cycle2"/>
    <dgm:cxn modelId="{5CA6DA52-FBD9-064A-9D51-5B104D4B2BA2}" type="presOf" srcId="{FC43379E-FC40-CB42-8C86-E7E88EA2360B}" destId="{292DD9F5-0A43-0F47-80EC-B4DBE0A0CA77}" srcOrd="0" destOrd="0" presId="urn:microsoft.com/office/officeart/2005/8/layout/cycle2"/>
    <dgm:cxn modelId="{9926FB72-811B-E44E-8160-109A3D757603}" type="presOf" srcId="{0BA93625-323D-B245-B489-0E31A838CD50}" destId="{2262B33E-6B78-4B45-9E83-6EC82272A4B2}" srcOrd="1" destOrd="0" presId="urn:microsoft.com/office/officeart/2005/8/layout/cycle2"/>
    <dgm:cxn modelId="{BEF6B473-755C-7F40-9120-D43934D87BB1}" srcId="{FBEC976E-33A6-2A4F-B3CF-ACE246D81AB2}" destId="{D4744955-2D39-9D45-A553-A43CE05788D1}" srcOrd="7" destOrd="0" parTransId="{409DA9FD-0835-D140-A5D1-9F83E15A3629}" sibTransId="{1F1D75C5-0271-754D-AB2F-C0A64325B8BD}"/>
    <dgm:cxn modelId="{6F8A147C-2E32-3E42-81D1-296A0C7AA61D}" type="presOf" srcId="{1C538CD5-E9CA-F645-B903-9D469F07C013}" destId="{903AADBE-05BF-EA41-BA12-7764213B2D58}" srcOrd="0" destOrd="0" presId="urn:microsoft.com/office/officeart/2005/8/layout/cycle2"/>
    <dgm:cxn modelId="{20DE1081-0793-C14F-BD68-78581506EE5C}" type="presOf" srcId="{FBEC976E-33A6-2A4F-B3CF-ACE246D81AB2}" destId="{E7538980-6729-1945-A2EF-1072869C9087}" srcOrd="0" destOrd="0" presId="urn:microsoft.com/office/officeart/2005/8/layout/cycle2"/>
    <dgm:cxn modelId="{D9182781-6D7B-4244-ABCD-8A9C03A65FBA}" type="presOf" srcId="{6935CCBB-6399-A945-9CD5-B67765AF65A6}" destId="{14A8EC4F-07B8-564E-A7D4-EEFB33858253}" srcOrd="1" destOrd="0" presId="urn:microsoft.com/office/officeart/2005/8/layout/cycle2"/>
    <dgm:cxn modelId="{E8C8F984-9BC9-D242-B29B-602CFEB82853}" type="presOf" srcId="{921B5C4D-AB14-D44D-9262-101B5544D36B}" destId="{46D4ADCD-900C-204D-B39D-C2C16F5ADF56}" srcOrd="1" destOrd="0" presId="urn:microsoft.com/office/officeart/2005/8/layout/cycle2"/>
    <dgm:cxn modelId="{87537188-D181-D345-A97A-F791F5FA3AD2}" srcId="{FBEC976E-33A6-2A4F-B3CF-ACE246D81AB2}" destId="{CEC87694-E4EF-E348-ACF6-25B935A5E703}" srcOrd="14" destOrd="0" parTransId="{9C08A604-2E8D-6948-B79F-D76851930DEF}" sibTransId="{C073C38C-0577-3740-8A81-73BCF5BEF092}"/>
    <dgm:cxn modelId="{CE8DAC88-D503-8546-8570-402934F71221}" type="presOf" srcId="{6BFEF65A-50BC-074C-B3E9-8A05D22CFF42}" destId="{AFC93455-7C1D-5741-8ECD-B3CBB2543517}" srcOrd="1" destOrd="0" presId="urn:microsoft.com/office/officeart/2005/8/layout/cycle2"/>
    <dgm:cxn modelId="{18DE9E89-2376-6A44-BE3F-4E1E9D095C04}" srcId="{FBEC976E-33A6-2A4F-B3CF-ACE246D81AB2}" destId="{1C538CD5-E9CA-F645-B903-9D469F07C013}" srcOrd="8" destOrd="0" parTransId="{02B5CD28-433C-FC45-A9DA-6D8DE5EE2F6D}" sibTransId="{332B07F8-6F16-0648-B2DC-9B60FC618517}"/>
    <dgm:cxn modelId="{E6AEAE8B-A7F6-414C-8D34-C8AF178FE19D}" type="presOf" srcId="{3A8C45F0-4FE7-1D46-B4A2-86984B79A328}" destId="{0AA000CA-D93F-EF46-B705-412A168EC30F}" srcOrd="0" destOrd="0" presId="urn:microsoft.com/office/officeart/2005/8/layout/cycle2"/>
    <dgm:cxn modelId="{F7E2F48B-0D6A-2547-876D-C8C25F9BF508}" type="presOf" srcId="{C073C38C-0577-3740-8A81-73BCF5BEF092}" destId="{EF1A8CBD-EB96-FD40-8DEA-989C0EDE1610}" srcOrd="1" destOrd="0" presId="urn:microsoft.com/office/officeart/2005/8/layout/cycle2"/>
    <dgm:cxn modelId="{06EEA993-D3D2-2540-916C-72EB2353E0C7}" type="presOf" srcId="{8486B5ED-567C-5340-9707-C1BAB58D2C6F}" destId="{99494A86-09A7-134C-9CA4-F9AA2BA81863}" srcOrd="0" destOrd="0" presId="urn:microsoft.com/office/officeart/2005/8/layout/cycle2"/>
    <dgm:cxn modelId="{64BC0F98-210E-4744-89FA-F7D94F5BD223}" srcId="{FBEC976E-33A6-2A4F-B3CF-ACE246D81AB2}" destId="{D6D3BBC8-9AA7-E745-AB83-0B315DD4D24E}" srcOrd="9" destOrd="0" parTransId="{2E10AB0A-94DE-F549-8A19-1A39BC5D4AAF}" sibTransId="{0BA93625-323D-B245-B489-0E31A838CD50}"/>
    <dgm:cxn modelId="{80905D9C-F6F0-CA4D-B683-40C24750269B}" type="presOf" srcId="{CC3D68F1-C613-7846-91D8-B9165EF54A52}" destId="{443ACD22-C626-354B-939F-E18E25780F35}" srcOrd="0" destOrd="0" presId="urn:microsoft.com/office/officeart/2005/8/layout/cycle2"/>
    <dgm:cxn modelId="{AAE79CA1-0369-3442-915A-E9E907BB9450}" srcId="{FBEC976E-33A6-2A4F-B3CF-ACE246D81AB2}" destId="{8486B5ED-567C-5340-9707-C1BAB58D2C6F}" srcOrd="0" destOrd="0" parTransId="{329F901B-A6DE-FD40-9E3E-2E8A538A4F8C}" sibTransId="{DBFBDAE3-0A4F-5546-8449-2388772ADDFE}"/>
    <dgm:cxn modelId="{132840A3-8A6D-5A4A-A781-E9FAD8E4DD81}" type="presOf" srcId="{B7D27541-6D9A-2747-AB39-D8A4A09DBF24}" destId="{92483BCD-2531-D946-B3F7-B61239D813B8}" srcOrd="0" destOrd="0" presId="urn:microsoft.com/office/officeart/2005/8/layout/cycle2"/>
    <dgm:cxn modelId="{5A8BD0A7-9748-744E-8940-40D0B1EC2AC6}" srcId="{FBEC976E-33A6-2A4F-B3CF-ACE246D81AB2}" destId="{CC3D68F1-C613-7846-91D8-B9165EF54A52}" srcOrd="11" destOrd="0" parTransId="{A30171B0-80F1-634B-BD7F-58820AE8A5E2}" sibTransId="{6935CCBB-6399-A945-9CD5-B67765AF65A6}"/>
    <dgm:cxn modelId="{E3BD0AAC-417C-2547-84F9-98FF69ABD57F}" type="presOf" srcId="{72A16F4F-69B4-7D4C-9653-F93607028B6B}" destId="{D9EC0063-246B-CC4A-85A4-E3A7655DEAB8}" srcOrd="0" destOrd="0" presId="urn:microsoft.com/office/officeart/2005/8/layout/cycle2"/>
    <dgm:cxn modelId="{02F081AE-ECB6-2244-8791-3763FCAC9C17}" type="presOf" srcId="{14B4DE88-0723-164F-83AA-16081228F119}" destId="{9BF4554F-56E0-C24A-8102-1BC0CFB29C41}" srcOrd="0" destOrd="0" presId="urn:microsoft.com/office/officeart/2005/8/layout/cycle2"/>
    <dgm:cxn modelId="{1856C1AF-CD58-354D-A05C-961BF0543590}" type="presOf" srcId="{FB60A8A0-661F-2B4E-9BAF-787E713AAE0A}" destId="{BE6C524F-95B8-5249-95FA-7EB5A823444F}" srcOrd="1" destOrd="0" presId="urn:microsoft.com/office/officeart/2005/8/layout/cycle2"/>
    <dgm:cxn modelId="{26F77FBB-C0F0-444C-B6EF-986FEA9152D0}" type="presOf" srcId="{C073C38C-0577-3740-8A81-73BCF5BEF092}" destId="{A6D68D54-C57D-6E4B-94ED-355837CA166D}" srcOrd="0" destOrd="0" presId="urn:microsoft.com/office/officeart/2005/8/layout/cycle2"/>
    <dgm:cxn modelId="{EADB71C3-FD6B-824E-8124-135F4AD2842D}" srcId="{FBEC976E-33A6-2A4F-B3CF-ACE246D81AB2}" destId="{6620CA8B-01C0-7E46-A02B-8B1FA30150BE}" srcOrd="2" destOrd="0" parTransId="{8DCBE3A5-ACAD-6A4F-8751-72E5301A50FD}" sibTransId="{B7D27541-6D9A-2747-AB39-D8A4A09DBF24}"/>
    <dgm:cxn modelId="{1F109FC3-E994-3E42-BEEF-A34EB66FD7BD}" type="presOf" srcId="{E0706197-3178-074E-9437-CF013EEDFF4C}" destId="{349361CE-67F9-CF43-8FC9-B8585FCEF875}" srcOrd="0" destOrd="0" presId="urn:microsoft.com/office/officeart/2005/8/layout/cycle2"/>
    <dgm:cxn modelId="{3D39CBC4-F420-4449-A100-71A4861FDEBF}" type="presOf" srcId="{1F1D75C5-0271-754D-AB2F-C0A64325B8BD}" destId="{3D358E5F-9053-8544-9609-40C494CCA456}" srcOrd="1" destOrd="0" presId="urn:microsoft.com/office/officeart/2005/8/layout/cycle2"/>
    <dgm:cxn modelId="{7F436CC6-43C8-C142-B7E6-12848FFBF802}" type="presOf" srcId="{1F1D75C5-0271-754D-AB2F-C0A64325B8BD}" destId="{37C91847-5D0D-AA40-BFC2-3897F41645F0}" srcOrd="0" destOrd="0" presId="urn:microsoft.com/office/officeart/2005/8/layout/cycle2"/>
    <dgm:cxn modelId="{474F73CB-1FF2-584C-8846-1BB21EEF1F47}" type="presOf" srcId="{332B07F8-6F16-0648-B2DC-9B60FC618517}" destId="{6CB38C21-9E79-6B46-AD34-23F79AD53462}" srcOrd="1" destOrd="0" presId="urn:microsoft.com/office/officeart/2005/8/layout/cycle2"/>
    <dgm:cxn modelId="{112A8CCE-9783-7445-8FC5-7E3886D6822A}" srcId="{FBEC976E-33A6-2A4F-B3CF-ACE246D81AB2}" destId="{3A8C45F0-4FE7-1D46-B4A2-86984B79A328}" srcOrd="12" destOrd="0" parTransId="{49C32F77-3C83-A745-8D85-B8A84F00B17C}" sibTransId="{921B5C4D-AB14-D44D-9262-101B5544D36B}"/>
    <dgm:cxn modelId="{08C7ACD0-35EA-D145-AD1C-26B110ACD5ED}" type="presOf" srcId="{1B44AB9F-4022-984B-9E04-2D6E9BC32350}" destId="{524C3747-0F2C-7A44-B7E7-DA5451C2D4D6}" srcOrd="1" destOrd="0" presId="urn:microsoft.com/office/officeart/2005/8/layout/cycle2"/>
    <dgm:cxn modelId="{109180D2-9BED-3D47-9BFA-FB76ECFBA317}" srcId="{FBEC976E-33A6-2A4F-B3CF-ACE246D81AB2}" destId="{F6DED0B7-1BC9-FA49-8F92-40806F94DE52}" srcOrd="10" destOrd="0" parTransId="{80E57D50-5CE9-634B-9C79-7E05B26BBBC4}" sibTransId="{E0706197-3178-074E-9437-CF013EEDFF4C}"/>
    <dgm:cxn modelId="{330157E4-62F5-C744-B20B-5C675AED687A}" srcId="{FBEC976E-33A6-2A4F-B3CF-ACE246D81AB2}" destId="{FC43379E-FC40-CB42-8C86-E7E88EA2360B}" srcOrd="13" destOrd="0" parTransId="{97369615-5B3C-DC40-87DD-CD6EA733D243}" sibTransId="{0B5E93E8-09AF-3C4B-8CB6-AA8C1D4AC7EF}"/>
    <dgm:cxn modelId="{0F45C8E4-09BC-F746-B0B6-9911658474D5}" type="presOf" srcId="{72A16F4F-69B4-7D4C-9653-F93607028B6B}" destId="{D7EDED4A-215C-C34C-848F-8816F2F7E6AD}" srcOrd="1" destOrd="0" presId="urn:microsoft.com/office/officeart/2005/8/layout/cycle2"/>
    <dgm:cxn modelId="{489C74E6-F288-584B-834B-DF17D79FD516}" type="presOf" srcId="{123BEE45-1D15-874A-8C85-3D7D0C319821}" destId="{8C43C1D8-3516-4E42-8A06-3155ED1FDD6E}" srcOrd="0" destOrd="0" presId="urn:microsoft.com/office/officeart/2005/8/layout/cycle2"/>
    <dgm:cxn modelId="{090699F5-EC0A-094F-889A-197651A1BD07}" type="presOf" srcId="{D4744955-2D39-9D45-A553-A43CE05788D1}" destId="{7097C7B0-947A-4D4A-9858-653287017EB1}" srcOrd="0" destOrd="0" presId="urn:microsoft.com/office/officeart/2005/8/layout/cycle2"/>
    <dgm:cxn modelId="{DA9860FC-26BD-7545-8FE7-7B50055AEA2D}" srcId="{FBEC976E-33A6-2A4F-B3CF-ACE246D81AB2}" destId="{2975817F-C29D-7B48-A0AD-E6FC817D67DF}" srcOrd="5" destOrd="0" parTransId="{A3B7B56E-D2A8-C34D-A7DE-B9777605DB16}" sibTransId="{6BFEF65A-50BC-074C-B3E9-8A05D22CFF42}"/>
    <dgm:cxn modelId="{156EF3FE-1A90-8244-8B1B-760ABB3B674D}" srcId="{FBEC976E-33A6-2A4F-B3CF-ACE246D81AB2}" destId="{AB5AFD05-A400-0143-977D-3E2E612CEC63}" srcOrd="1" destOrd="0" parTransId="{E5D02160-39B5-2D49-8BC7-F724712E7AB0}" sibTransId="{1B44AB9F-4022-984B-9E04-2D6E9BC32350}"/>
    <dgm:cxn modelId="{42BC95C0-80CF-6D47-A2CB-FDDA9CB348D5}" type="presParOf" srcId="{E7538980-6729-1945-A2EF-1072869C9087}" destId="{99494A86-09A7-134C-9CA4-F9AA2BA81863}" srcOrd="0" destOrd="0" presId="urn:microsoft.com/office/officeart/2005/8/layout/cycle2"/>
    <dgm:cxn modelId="{38C0169D-9F85-4147-9423-313BADDB1829}" type="presParOf" srcId="{E7538980-6729-1945-A2EF-1072869C9087}" destId="{77B1621C-6F17-354C-BD5F-1821F4433A19}" srcOrd="1" destOrd="0" presId="urn:microsoft.com/office/officeart/2005/8/layout/cycle2"/>
    <dgm:cxn modelId="{4AE3AAAD-9D02-2148-A530-2A6D2A2F177F}" type="presParOf" srcId="{77B1621C-6F17-354C-BD5F-1821F4433A19}" destId="{18B9E6CA-F8F7-C546-82EE-AB56A0EF77A9}" srcOrd="0" destOrd="0" presId="urn:microsoft.com/office/officeart/2005/8/layout/cycle2"/>
    <dgm:cxn modelId="{9C87D9AD-A51B-784B-A1E5-42E4BDF4B68A}" type="presParOf" srcId="{E7538980-6729-1945-A2EF-1072869C9087}" destId="{938F30D4-BDA7-B64A-84CE-23C9E24C38FF}" srcOrd="2" destOrd="0" presId="urn:microsoft.com/office/officeart/2005/8/layout/cycle2"/>
    <dgm:cxn modelId="{DDF4192A-9887-B34D-B0EE-CE3F2776455B}" type="presParOf" srcId="{E7538980-6729-1945-A2EF-1072869C9087}" destId="{6B932084-A370-2446-A53A-D9D9B76AAAA5}" srcOrd="3" destOrd="0" presId="urn:microsoft.com/office/officeart/2005/8/layout/cycle2"/>
    <dgm:cxn modelId="{BE2523E5-4B43-094F-B414-75B85F5CC58F}" type="presParOf" srcId="{6B932084-A370-2446-A53A-D9D9B76AAAA5}" destId="{524C3747-0F2C-7A44-B7E7-DA5451C2D4D6}" srcOrd="0" destOrd="0" presId="urn:microsoft.com/office/officeart/2005/8/layout/cycle2"/>
    <dgm:cxn modelId="{2462331C-712A-FB40-8CD4-251868A1D4C9}" type="presParOf" srcId="{E7538980-6729-1945-A2EF-1072869C9087}" destId="{8DAEE326-8E86-E84F-9C96-63A0EE9D5ECD}" srcOrd="4" destOrd="0" presId="urn:microsoft.com/office/officeart/2005/8/layout/cycle2"/>
    <dgm:cxn modelId="{6EBC293E-2E55-E840-BBB2-A22CE1210671}" type="presParOf" srcId="{E7538980-6729-1945-A2EF-1072869C9087}" destId="{92483BCD-2531-D946-B3F7-B61239D813B8}" srcOrd="5" destOrd="0" presId="urn:microsoft.com/office/officeart/2005/8/layout/cycle2"/>
    <dgm:cxn modelId="{D26B8923-597F-844B-AC59-C5E1AAEA8791}" type="presParOf" srcId="{92483BCD-2531-D946-B3F7-B61239D813B8}" destId="{212D8FF3-DB76-F246-AA75-5EFA06C16052}" srcOrd="0" destOrd="0" presId="urn:microsoft.com/office/officeart/2005/8/layout/cycle2"/>
    <dgm:cxn modelId="{21E5F767-E411-D140-9BBD-5094A0F97EA5}" type="presParOf" srcId="{E7538980-6729-1945-A2EF-1072869C9087}" destId="{21B8EB6B-A233-E340-A3CD-ABF6263532DA}" srcOrd="6" destOrd="0" presId="urn:microsoft.com/office/officeart/2005/8/layout/cycle2"/>
    <dgm:cxn modelId="{F2935520-08DA-FF42-9CA5-A343AC55D4ED}" type="presParOf" srcId="{E7538980-6729-1945-A2EF-1072869C9087}" destId="{8C43C1D8-3516-4E42-8A06-3155ED1FDD6E}" srcOrd="7" destOrd="0" presId="urn:microsoft.com/office/officeart/2005/8/layout/cycle2"/>
    <dgm:cxn modelId="{88BC7F29-5E3F-FC44-97A7-31B39AE486FF}" type="presParOf" srcId="{8C43C1D8-3516-4E42-8A06-3155ED1FDD6E}" destId="{F867539E-F0B5-B746-AADF-CB0674A7CF7D}" srcOrd="0" destOrd="0" presId="urn:microsoft.com/office/officeart/2005/8/layout/cycle2"/>
    <dgm:cxn modelId="{7E6D26F6-3067-EA41-ACD2-B00AFADA8879}" type="presParOf" srcId="{E7538980-6729-1945-A2EF-1072869C9087}" destId="{4C9E6006-FFE2-844E-9374-3BAE6CAAE12A}" srcOrd="8" destOrd="0" presId="urn:microsoft.com/office/officeart/2005/8/layout/cycle2"/>
    <dgm:cxn modelId="{4423EDA4-80B5-A948-8EFE-A90E26C5DA0F}" type="presParOf" srcId="{E7538980-6729-1945-A2EF-1072869C9087}" destId="{6B3414F1-AA98-6C47-B0B8-32568C764F40}" srcOrd="9" destOrd="0" presId="urn:microsoft.com/office/officeart/2005/8/layout/cycle2"/>
    <dgm:cxn modelId="{592F2A2A-EEAD-FB42-A2BF-F41EAB1040DD}" type="presParOf" srcId="{6B3414F1-AA98-6C47-B0B8-32568C764F40}" destId="{BE6C524F-95B8-5249-95FA-7EB5A823444F}" srcOrd="0" destOrd="0" presId="urn:microsoft.com/office/officeart/2005/8/layout/cycle2"/>
    <dgm:cxn modelId="{79F80706-160A-944D-94EA-7A408FE4F238}" type="presParOf" srcId="{E7538980-6729-1945-A2EF-1072869C9087}" destId="{4D13763B-E955-5544-AA10-514DF4127F17}" srcOrd="10" destOrd="0" presId="urn:microsoft.com/office/officeart/2005/8/layout/cycle2"/>
    <dgm:cxn modelId="{004B181B-FE94-944C-86FD-1CE5DC7551A5}" type="presParOf" srcId="{E7538980-6729-1945-A2EF-1072869C9087}" destId="{85C246C1-F11D-BB41-A5EA-930EB721DF7F}" srcOrd="11" destOrd="0" presId="urn:microsoft.com/office/officeart/2005/8/layout/cycle2"/>
    <dgm:cxn modelId="{4FF05518-3C86-2A48-A6F6-02313004344F}" type="presParOf" srcId="{85C246C1-F11D-BB41-A5EA-930EB721DF7F}" destId="{AFC93455-7C1D-5741-8ECD-B3CBB2543517}" srcOrd="0" destOrd="0" presId="urn:microsoft.com/office/officeart/2005/8/layout/cycle2"/>
    <dgm:cxn modelId="{9DA400CD-4B73-CD43-8E3A-DD4B4BC388C8}" type="presParOf" srcId="{E7538980-6729-1945-A2EF-1072869C9087}" destId="{9BF4554F-56E0-C24A-8102-1BC0CFB29C41}" srcOrd="12" destOrd="0" presId="urn:microsoft.com/office/officeart/2005/8/layout/cycle2"/>
    <dgm:cxn modelId="{2CCC722F-712A-BA4D-B71E-69D58C5AEA28}" type="presParOf" srcId="{E7538980-6729-1945-A2EF-1072869C9087}" destId="{D9EC0063-246B-CC4A-85A4-E3A7655DEAB8}" srcOrd="13" destOrd="0" presId="urn:microsoft.com/office/officeart/2005/8/layout/cycle2"/>
    <dgm:cxn modelId="{26ECD3E7-D022-8747-B462-4C073CAA495B}" type="presParOf" srcId="{D9EC0063-246B-CC4A-85A4-E3A7655DEAB8}" destId="{D7EDED4A-215C-C34C-848F-8816F2F7E6AD}" srcOrd="0" destOrd="0" presId="urn:microsoft.com/office/officeart/2005/8/layout/cycle2"/>
    <dgm:cxn modelId="{C9560276-5349-BD41-811E-F0561D630975}" type="presParOf" srcId="{E7538980-6729-1945-A2EF-1072869C9087}" destId="{7097C7B0-947A-4D4A-9858-653287017EB1}" srcOrd="14" destOrd="0" presId="urn:microsoft.com/office/officeart/2005/8/layout/cycle2"/>
    <dgm:cxn modelId="{121B18E1-7B4E-B34E-8926-A895B551EA63}" type="presParOf" srcId="{E7538980-6729-1945-A2EF-1072869C9087}" destId="{37C91847-5D0D-AA40-BFC2-3897F41645F0}" srcOrd="15" destOrd="0" presId="urn:microsoft.com/office/officeart/2005/8/layout/cycle2"/>
    <dgm:cxn modelId="{BE9E48BD-F023-6C44-BFC0-38A061286595}" type="presParOf" srcId="{37C91847-5D0D-AA40-BFC2-3897F41645F0}" destId="{3D358E5F-9053-8544-9609-40C494CCA456}" srcOrd="0" destOrd="0" presId="urn:microsoft.com/office/officeart/2005/8/layout/cycle2"/>
    <dgm:cxn modelId="{E74EEAF9-138C-E447-AE4B-8D4A818151EA}" type="presParOf" srcId="{E7538980-6729-1945-A2EF-1072869C9087}" destId="{903AADBE-05BF-EA41-BA12-7764213B2D58}" srcOrd="16" destOrd="0" presId="urn:microsoft.com/office/officeart/2005/8/layout/cycle2"/>
    <dgm:cxn modelId="{FE1958B7-7215-EE41-B282-E72561448481}" type="presParOf" srcId="{E7538980-6729-1945-A2EF-1072869C9087}" destId="{6071692C-DB45-5F40-BDB8-92F1A65ED192}" srcOrd="17" destOrd="0" presId="urn:microsoft.com/office/officeart/2005/8/layout/cycle2"/>
    <dgm:cxn modelId="{5674AAFD-21F0-BC49-AB8F-49568CD363AF}" type="presParOf" srcId="{6071692C-DB45-5F40-BDB8-92F1A65ED192}" destId="{6CB38C21-9E79-6B46-AD34-23F79AD53462}" srcOrd="0" destOrd="0" presId="urn:microsoft.com/office/officeart/2005/8/layout/cycle2"/>
    <dgm:cxn modelId="{2954BDD1-089A-474A-82F2-744262E2E8D0}" type="presParOf" srcId="{E7538980-6729-1945-A2EF-1072869C9087}" destId="{2C91EF32-C9D4-CA44-B075-2D1EEFDDC311}" srcOrd="18" destOrd="0" presId="urn:microsoft.com/office/officeart/2005/8/layout/cycle2"/>
    <dgm:cxn modelId="{A3CC427D-7227-7144-8FCB-912A9101DABE}" type="presParOf" srcId="{E7538980-6729-1945-A2EF-1072869C9087}" destId="{88DD0D8B-18ED-CF4D-BA24-79A5B02EE0BF}" srcOrd="19" destOrd="0" presId="urn:microsoft.com/office/officeart/2005/8/layout/cycle2"/>
    <dgm:cxn modelId="{BA85C303-6EB0-384C-8B71-C7D28DD0D313}" type="presParOf" srcId="{88DD0D8B-18ED-CF4D-BA24-79A5B02EE0BF}" destId="{2262B33E-6B78-4B45-9E83-6EC82272A4B2}" srcOrd="0" destOrd="0" presId="urn:microsoft.com/office/officeart/2005/8/layout/cycle2"/>
    <dgm:cxn modelId="{EFD957E1-03BC-2E47-9FD5-76E103EC47E6}" type="presParOf" srcId="{E7538980-6729-1945-A2EF-1072869C9087}" destId="{AE672264-B221-1548-8DFE-9C96890556A7}" srcOrd="20" destOrd="0" presId="urn:microsoft.com/office/officeart/2005/8/layout/cycle2"/>
    <dgm:cxn modelId="{B1773255-0582-0146-9C69-690AF2C32D17}" type="presParOf" srcId="{E7538980-6729-1945-A2EF-1072869C9087}" destId="{349361CE-67F9-CF43-8FC9-B8585FCEF875}" srcOrd="21" destOrd="0" presId="urn:microsoft.com/office/officeart/2005/8/layout/cycle2"/>
    <dgm:cxn modelId="{AD303ACE-A481-9C44-8884-DF566CB269A2}" type="presParOf" srcId="{349361CE-67F9-CF43-8FC9-B8585FCEF875}" destId="{2C63CF02-207F-1A48-8BD2-2C9C0AF67B34}" srcOrd="0" destOrd="0" presId="urn:microsoft.com/office/officeart/2005/8/layout/cycle2"/>
    <dgm:cxn modelId="{A2854473-B7AA-E841-A8AB-C5376BAB98A4}" type="presParOf" srcId="{E7538980-6729-1945-A2EF-1072869C9087}" destId="{443ACD22-C626-354B-939F-E18E25780F35}" srcOrd="22" destOrd="0" presId="urn:microsoft.com/office/officeart/2005/8/layout/cycle2"/>
    <dgm:cxn modelId="{ADD07E3A-A8FD-D048-A1D5-1F57C2A7AC6E}" type="presParOf" srcId="{E7538980-6729-1945-A2EF-1072869C9087}" destId="{8718CE04-107A-B94A-843D-46D5D85C8F04}" srcOrd="23" destOrd="0" presId="urn:microsoft.com/office/officeart/2005/8/layout/cycle2"/>
    <dgm:cxn modelId="{4961A2F5-C71E-2B46-8A33-0A82E94C77DA}" type="presParOf" srcId="{8718CE04-107A-B94A-843D-46D5D85C8F04}" destId="{14A8EC4F-07B8-564E-A7D4-EEFB33858253}" srcOrd="0" destOrd="0" presId="urn:microsoft.com/office/officeart/2005/8/layout/cycle2"/>
    <dgm:cxn modelId="{36E30CD5-4FAF-D44A-A62D-7BEAADE2F024}" type="presParOf" srcId="{E7538980-6729-1945-A2EF-1072869C9087}" destId="{0AA000CA-D93F-EF46-B705-412A168EC30F}" srcOrd="24" destOrd="0" presId="urn:microsoft.com/office/officeart/2005/8/layout/cycle2"/>
    <dgm:cxn modelId="{9AC8BEC2-7F88-DD44-88E4-3538D8B6ACA1}" type="presParOf" srcId="{E7538980-6729-1945-A2EF-1072869C9087}" destId="{F2848363-8602-FB42-812F-331D1120F045}" srcOrd="25" destOrd="0" presId="urn:microsoft.com/office/officeart/2005/8/layout/cycle2"/>
    <dgm:cxn modelId="{A5A03E69-F576-A040-A0B9-C49EE4330DFE}" type="presParOf" srcId="{F2848363-8602-FB42-812F-331D1120F045}" destId="{46D4ADCD-900C-204D-B39D-C2C16F5ADF56}" srcOrd="0" destOrd="0" presId="urn:microsoft.com/office/officeart/2005/8/layout/cycle2"/>
    <dgm:cxn modelId="{5B377809-9AB7-9B45-A142-12EC0FAD70FA}" type="presParOf" srcId="{E7538980-6729-1945-A2EF-1072869C9087}" destId="{292DD9F5-0A43-0F47-80EC-B4DBE0A0CA77}" srcOrd="26" destOrd="0" presId="urn:microsoft.com/office/officeart/2005/8/layout/cycle2"/>
    <dgm:cxn modelId="{B7E01AB2-A3DF-BF43-8103-9142E76C2AE8}" type="presParOf" srcId="{E7538980-6729-1945-A2EF-1072869C9087}" destId="{50FF851D-E729-A94C-8EE5-64D7576695EF}" srcOrd="27" destOrd="0" presId="urn:microsoft.com/office/officeart/2005/8/layout/cycle2"/>
    <dgm:cxn modelId="{12813A9E-FD8A-5746-B035-42F76A8D2CE7}" type="presParOf" srcId="{50FF851D-E729-A94C-8EE5-64D7576695EF}" destId="{ABFF440A-0615-5A4C-B06A-48C4E298C251}" srcOrd="0" destOrd="0" presId="urn:microsoft.com/office/officeart/2005/8/layout/cycle2"/>
    <dgm:cxn modelId="{5CEC7F1B-EC2B-9343-BF38-8357144FA681}" type="presParOf" srcId="{E7538980-6729-1945-A2EF-1072869C9087}" destId="{40AFAA3A-E043-9F4A-8606-3E225ABC64BD}" srcOrd="28" destOrd="0" presId="urn:microsoft.com/office/officeart/2005/8/layout/cycle2"/>
    <dgm:cxn modelId="{F6471EAB-85AB-B74A-A5C0-776CFE58B29A}" type="presParOf" srcId="{E7538980-6729-1945-A2EF-1072869C9087}" destId="{A6D68D54-C57D-6E4B-94ED-355837CA166D}" srcOrd="29" destOrd="0" presId="urn:microsoft.com/office/officeart/2005/8/layout/cycle2"/>
    <dgm:cxn modelId="{D47EFAB4-4658-254F-9A16-173DFD71BBA8}" type="presParOf" srcId="{A6D68D54-C57D-6E4B-94ED-355837CA166D}" destId="{EF1A8CBD-EB96-FD40-8DEA-989C0EDE1610}" srcOrd="0" destOrd="0" presId="urn:microsoft.com/office/officeart/2005/8/layout/cycle2"/>
    <dgm:cxn modelId="{F2396EB3-0EFC-C847-950B-25C729F1F841}" type="presParOf" srcId="{E7538980-6729-1945-A2EF-1072869C9087}" destId="{8B5EB35E-5B6B-6247-885B-8A3D3BE694D6}" srcOrd="30" destOrd="0" presId="urn:microsoft.com/office/officeart/2005/8/layout/cycle2"/>
    <dgm:cxn modelId="{C014D6FF-A3F7-2A45-87CD-660611279A6F}" type="presParOf" srcId="{E7538980-6729-1945-A2EF-1072869C9087}" destId="{88BFCA54-D2BE-E242-BC22-23D39EDCA5BC}" srcOrd="31" destOrd="0" presId="urn:microsoft.com/office/officeart/2005/8/layout/cycle2"/>
    <dgm:cxn modelId="{D9BBFD70-9D06-B14B-8317-7F5A5F97905B}" type="presParOf" srcId="{88BFCA54-D2BE-E242-BC22-23D39EDCA5BC}" destId="{1AD41B09-04D8-DF4B-9D1B-4976D2B47D6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94A86-09A7-134C-9CA4-F9AA2BA81863}">
      <dsp:nvSpPr>
        <dsp:cNvPr id="0" name=""/>
        <dsp:cNvSpPr/>
      </dsp:nvSpPr>
      <dsp:spPr>
        <a:xfrm>
          <a:off x="5474948" y="-229733"/>
          <a:ext cx="1242102" cy="118629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Ογκολο-γία</a:t>
          </a:r>
          <a:endParaRPr lang="en-US" sz="1600" kern="1200" dirty="0">
            <a:solidFill>
              <a:schemeClr val="tx1"/>
            </a:solidFill>
          </a:endParaRPr>
        </a:p>
      </dsp:txBody>
      <dsp:txXfrm>
        <a:off x="5656850" y="-56005"/>
        <a:ext cx="878298" cy="838836"/>
      </dsp:txXfrm>
    </dsp:sp>
    <dsp:sp modelId="{77B1621C-6F17-354C-BD5F-1821F4433A19}">
      <dsp:nvSpPr>
        <dsp:cNvPr id="0" name=""/>
        <dsp:cNvSpPr/>
      </dsp:nvSpPr>
      <dsp:spPr>
        <a:xfrm rot="11475000">
          <a:off x="6560186" y="269546"/>
          <a:ext cx="140633" cy="4003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6601971" y="353735"/>
        <a:ext cx="98443" cy="240223"/>
      </dsp:txXfrm>
    </dsp:sp>
    <dsp:sp modelId="{938F30D4-BDA7-B64A-84CE-23C9E24C38FF}">
      <dsp:nvSpPr>
        <dsp:cNvPr id="0" name=""/>
        <dsp:cNvSpPr/>
      </dsp:nvSpPr>
      <dsp:spPr>
        <a:xfrm>
          <a:off x="6539409" y="-17999"/>
          <a:ext cx="1242102" cy="1186292"/>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Ακτινοθε-ραπεία</a:t>
          </a:r>
          <a:endParaRPr lang="en-US" sz="1600" kern="1200" dirty="0">
            <a:solidFill>
              <a:schemeClr val="tx1"/>
            </a:solidFill>
          </a:endParaRPr>
        </a:p>
      </dsp:txBody>
      <dsp:txXfrm>
        <a:off x="6721311" y="155729"/>
        <a:ext cx="878298" cy="838836"/>
      </dsp:txXfrm>
    </dsp:sp>
    <dsp:sp modelId="{6B932084-A370-2446-A53A-D9D9B76AAAA5}">
      <dsp:nvSpPr>
        <dsp:cNvPr id="0" name=""/>
        <dsp:cNvSpPr/>
      </dsp:nvSpPr>
      <dsp:spPr>
        <a:xfrm rot="12825000">
          <a:off x="7550262" y="677601"/>
          <a:ext cx="126261" cy="40037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7584948" y="768197"/>
        <a:ext cx="88383" cy="240223"/>
      </dsp:txXfrm>
    </dsp:sp>
    <dsp:sp modelId="{8DAEE326-8E86-E84F-9C96-63A0EE9D5ECD}">
      <dsp:nvSpPr>
        <dsp:cNvPr id="0" name=""/>
        <dsp:cNvSpPr/>
      </dsp:nvSpPr>
      <dsp:spPr>
        <a:xfrm>
          <a:off x="7441815" y="584969"/>
          <a:ext cx="1242102" cy="1186292"/>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Χειρουρ-γική</a:t>
          </a:r>
          <a:r>
            <a:rPr lang="el-GR" sz="1600" kern="1200" dirty="0">
              <a:solidFill>
                <a:schemeClr val="tx1"/>
              </a:solidFill>
            </a:rPr>
            <a:t> </a:t>
          </a:r>
          <a:endParaRPr lang="en-US" sz="1600" kern="1200" dirty="0">
            <a:solidFill>
              <a:schemeClr val="tx1"/>
            </a:solidFill>
          </a:endParaRPr>
        </a:p>
      </dsp:txBody>
      <dsp:txXfrm>
        <a:off x="7623717" y="758697"/>
        <a:ext cx="878298" cy="838836"/>
      </dsp:txXfrm>
    </dsp:sp>
    <dsp:sp modelId="{92483BCD-2531-D946-B3F7-B61239D813B8}">
      <dsp:nvSpPr>
        <dsp:cNvPr id="0" name=""/>
        <dsp:cNvSpPr/>
      </dsp:nvSpPr>
      <dsp:spPr>
        <a:xfrm rot="14175000">
          <a:off x="8311905" y="1430596"/>
          <a:ext cx="106846" cy="400371"/>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8336836" y="1523996"/>
        <a:ext cx="74792" cy="240223"/>
      </dsp:txXfrm>
    </dsp:sp>
    <dsp:sp modelId="{21B8EB6B-A233-E340-A3CD-ABF6263532DA}">
      <dsp:nvSpPr>
        <dsp:cNvPr id="0" name=""/>
        <dsp:cNvSpPr/>
      </dsp:nvSpPr>
      <dsp:spPr>
        <a:xfrm>
          <a:off x="8044783" y="1487375"/>
          <a:ext cx="1242102" cy="1186292"/>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Φυσιοθε-ραπεία</a:t>
          </a:r>
          <a:endParaRPr lang="en-US" sz="1600" kern="1200" dirty="0">
            <a:solidFill>
              <a:schemeClr val="tx1"/>
            </a:solidFill>
          </a:endParaRPr>
        </a:p>
      </dsp:txBody>
      <dsp:txXfrm>
        <a:off x="8226685" y="1661103"/>
        <a:ext cx="878298" cy="838836"/>
      </dsp:txXfrm>
    </dsp:sp>
    <dsp:sp modelId="{8C43C1D8-3516-4E42-8A06-3155ED1FDD6E}">
      <dsp:nvSpPr>
        <dsp:cNvPr id="0" name=""/>
        <dsp:cNvSpPr/>
      </dsp:nvSpPr>
      <dsp:spPr>
        <a:xfrm rot="15525000">
          <a:off x="8725147" y="2414080"/>
          <a:ext cx="93711" cy="400371"/>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8741946" y="2507940"/>
        <a:ext cx="65598" cy="240223"/>
      </dsp:txXfrm>
    </dsp:sp>
    <dsp:sp modelId="{4C9E6006-FFE2-844E-9374-3BAE6CAAE12A}">
      <dsp:nvSpPr>
        <dsp:cNvPr id="0" name=""/>
        <dsp:cNvSpPr/>
      </dsp:nvSpPr>
      <dsp:spPr>
        <a:xfrm>
          <a:off x="8256517" y="2551835"/>
          <a:ext cx="1242102" cy="118629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Ιστοπα-θολογία</a:t>
          </a:r>
          <a:r>
            <a:rPr lang="el-GR" sz="1600" kern="1200" dirty="0">
              <a:solidFill>
                <a:schemeClr val="tx1"/>
              </a:solidFill>
            </a:rPr>
            <a:t> </a:t>
          </a:r>
          <a:endParaRPr lang="en-US" sz="1600" kern="1200" dirty="0">
            <a:solidFill>
              <a:schemeClr val="tx1"/>
            </a:solidFill>
          </a:endParaRPr>
        </a:p>
      </dsp:txBody>
      <dsp:txXfrm>
        <a:off x="8438419" y="2725563"/>
        <a:ext cx="878298" cy="838836"/>
      </dsp:txXfrm>
    </dsp:sp>
    <dsp:sp modelId="{6B3414F1-AA98-6C47-B0B8-32568C764F40}">
      <dsp:nvSpPr>
        <dsp:cNvPr id="0" name=""/>
        <dsp:cNvSpPr/>
      </dsp:nvSpPr>
      <dsp:spPr>
        <a:xfrm rot="16875000">
          <a:off x="8724543" y="3478540"/>
          <a:ext cx="93714" cy="400371"/>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8735858" y="3572401"/>
        <a:ext cx="65600" cy="240223"/>
      </dsp:txXfrm>
    </dsp:sp>
    <dsp:sp modelId="{4D13763B-E955-5544-AA10-514DF4127F17}">
      <dsp:nvSpPr>
        <dsp:cNvPr id="0" name=""/>
        <dsp:cNvSpPr/>
      </dsp:nvSpPr>
      <dsp:spPr>
        <a:xfrm>
          <a:off x="8044783" y="3616295"/>
          <a:ext cx="1242102" cy="118629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Διαιτολο-γία</a:t>
          </a:r>
          <a:r>
            <a:rPr lang="el-GR" sz="1600" kern="1200" dirty="0">
              <a:solidFill>
                <a:schemeClr val="tx1"/>
              </a:solidFill>
            </a:rPr>
            <a:t> </a:t>
          </a:r>
          <a:endParaRPr lang="en-US" sz="1600" kern="1200" dirty="0">
            <a:solidFill>
              <a:schemeClr val="tx1"/>
            </a:solidFill>
          </a:endParaRPr>
        </a:p>
      </dsp:txBody>
      <dsp:txXfrm>
        <a:off x="8226685" y="3790023"/>
        <a:ext cx="878298" cy="838836"/>
      </dsp:txXfrm>
    </dsp:sp>
    <dsp:sp modelId="{85C246C1-F11D-BB41-A5EA-930EB721DF7F}">
      <dsp:nvSpPr>
        <dsp:cNvPr id="0" name=""/>
        <dsp:cNvSpPr/>
      </dsp:nvSpPr>
      <dsp:spPr>
        <a:xfrm rot="18225000">
          <a:off x="8309949" y="4461923"/>
          <a:ext cx="106846" cy="4003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8317072" y="4555323"/>
        <a:ext cx="74792" cy="240223"/>
      </dsp:txXfrm>
    </dsp:sp>
    <dsp:sp modelId="{9BF4554F-56E0-C24A-8102-1BC0CFB29C41}">
      <dsp:nvSpPr>
        <dsp:cNvPr id="0" name=""/>
        <dsp:cNvSpPr/>
      </dsp:nvSpPr>
      <dsp:spPr>
        <a:xfrm>
          <a:off x="7441815" y="4518701"/>
          <a:ext cx="1242102" cy="1186292"/>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Ψυχολο-γία</a:t>
          </a:r>
          <a:endParaRPr lang="en-US" sz="1600" kern="1200" dirty="0">
            <a:solidFill>
              <a:schemeClr val="tx1"/>
            </a:solidFill>
          </a:endParaRPr>
        </a:p>
      </dsp:txBody>
      <dsp:txXfrm>
        <a:off x="7623717" y="4692429"/>
        <a:ext cx="878298" cy="838836"/>
      </dsp:txXfrm>
    </dsp:sp>
    <dsp:sp modelId="{D9EC0063-246B-CC4A-85A4-E3A7655DEAB8}">
      <dsp:nvSpPr>
        <dsp:cNvPr id="0" name=""/>
        <dsp:cNvSpPr/>
      </dsp:nvSpPr>
      <dsp:spPr>
        <a:xfrm rot="19575000">
          <a:off x="7546802" y="5214302"/>
          <a:ext cx="126261" cy="40037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7549994" y="5304898"/>
        <a:ext cx="88383" cy="240223"/>
      </dsp:txXfrm>
    </dsp:sp>
    <dsp:sp modelId="{7097C7B0-947A-4D4A-9858-653287017EB1}">
      <dsp:nvSpPr>
        <dsp:cNvPr id="0" name=""/>
        <dsp:cNvSpPr/>
      </dsp:nvSpPr>
      <dsp:spPr>
        <a:xfrm>
          <a:off x="6539409" y="5121670"/>
          <a:ext cx="1242102" cy="1186292"/>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Γενετική  </a:t>
          </a:r>
          <a:endParaRPr lang="en-US" sz="1600" kern="1200" dirty="0">
            <a:solidFill>
              <a:schemeClr val="tx1"/>
            </a:solidFill>
          </a:endParaRPr>
        </a:p>
      </dsp:txBody>
      <dsp:txXfrm>
        <a:off x="6721311" y="5295398"/>
        <a:ext cx="878298" cy="838836"/>
      </dsp:txXfrm>
    </dsp:sp>
    <dsp:sp modelId="{37C91847-5D0D-AA40-BFC2-3897F41645F0}">
      <dsp:nvSpPr>
        <dsp:cNvPr id="0" name=""/>
        <dsp:cNvSpPr/>
      </dsp:nvSpPr>
      <dsp:spPr>
        <a:xfrm rot="20925000">
          <a:off x="6555641" y="5620949"/>
          <a:ext cx="140631" cy="400371"/>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6556046" y="5705138"/>
        <a:ext cx="98442" cy="240223"/>
      </dsp:txXfrm>
    </dsp:sp>
    <dsp:sp modelId="{903AADBE-05BF-EA41-BA12-7764213B2D58}">
      <dsp:nvSpPr>
        <dsp:cNvPr id="0" name=""/>
        <dsp:cNvSpPr/>
      </dsp:nvSpPr>
      <dsp:spPr>
        <a:xfrm>
          <a:off x="5474948" y="5333404"/>
          <a:ext cx="1242102" cy="1186292"/>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err="1">
              <a:solidFill>
                <a:schemeClr val="tx1"/>
              </a:solidFill>
            </a:rPr>
            <a:t>Ακτινο</a:t>
          </a:r>
          <a:r>
            <a:rPr lang="el-GR" sz="1600" kern="1200" dirty="0">
              <a:solidFill>
                <a:schemeClr val="tx1"/>
              </a:solidFill>
            </a:rPr>
            <a:t>-λογία</a:t>
          </a:r>
          <a:endParaRPr lang="en-US" sz="1600" kern="1200" dirty="0">
            <a:solidFill>
              <a:schemeClr val="tx1"/>
            </a:solidFill>
          </a:endParaRPr>
        </a:p>
      </dsp:txBody>
      <dsp:txXfrm>
        <a:off x="5656850" y="5507132"/>
        <a:ext cx="878298" cy="838836"/>
      </dsp:txXfrm>
    </dsp:sp>
    <dsp:sp modelId="{6071692C-DB45-5F40-BDB8-92F1A65ED192}">
      <dsp:nvSpPr>
        <dsp:cNvPr id="0" name=""/>
        <dsp:cNvSpPr/>
      </dsp:nvSpPr>
      <dsp:spPr>
        <a:xfrm rot="675000">
          <a:off x="5491218" y="5620222"/>
          <a:ext cx="142333" cy="400371"/>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5491628" y="5696131"/>
        <a:ext cx="99633" cy="240223"/>
      </dsp:txXfrm>
    </dsp:sp>
    <dsp:sp modelId="{2C91EF32-C9D4-CA44-B075-2D1EEFDDC311}">
      <dsp:nvSpPr>
        <dsp:cNvPr id="0" name=""/>
        <dsp:cNvSpPr/>
      </dsp:nvSpPr>
      <dsp:spPr>
        <a:xfrm>
          <a:off x="4409754" y="5093030"/>
          <a:ext cx="1243570" cy="1243570"/>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Διοίκηση </a:t>
          </a:r>
          <a:endParaRPr lang="en-US" sz="1600" kern="1200" dirty="0">
            <a:solidFill>
              <a:schemeClr val="tx1"/>
            </a:solidFill>
          </a:endParaRPr>
        </a:p>
      </dsp:txBody>
      <dsp:txXfrm>
        <a:off x="4591871" y="5275147"/>
        <a:ext cx="879336" cy="879336"/>
      </dsp:txXfrm>
    </dsp:sp>
    <dsp:sp modelId="{88DD0D8B-18ED-CF4D-BA24-79A5B02EE0BF}">
      <dsp:nvSpPr>
        <dsp:cNvPr id="0" name=""/>
        <dsp:cNvSpPr/>
      </dsp:nvSpPr>
      <dsp:spPr>
        <a:xfrm rot="2025000">
          <a:off x="4535075" y="5287324"/>
          <a:ext cx="78700" cy="244115"/>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4537065" y="5329588"/>
        <a:ext cx="55090" cy="146469"/>
      </dsp:txXfrm>
    </dsp:sp>
    <dsp:sp modelId="{AE672264-B221-1548-8DFE-9C96890556A7}">
      <dsp:nvSpPr>
        <dsp:cNvPr id="0" name=""/>
        <dsp:cNvSpPr/>
      </dsp:nvSpPr>
      <dsp:spPr>
        <a:xfrm>
          <a:off x="3508082" y="4518701"/>
          <a:ext cx="1242102" cy="118629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Πυρηνική ιατρική</a:t>
          </a:r>
          <a:endParaRPr lang="en-US" sz="1600" kern="1200" dirty="0">
            <a:solidFill>
              <a:schemeClr val="tx1"/>
            </a:solidFill>
          </a:endParaRPr>
        </a:p>
      </dsp:txBody>
      <dsp:txXfrm>
        <a:off x="3689984" y="4692429"/>
        <a:ext cx="878298" cy="838836"/>
      </dsp:txXfrm>
    </dsp:sp>
    <dsp:sp modelId="{349361CE-67F9-CF43-8FC9-B8585FCEF875}">
      <dsp:nvSpPr>
        <dsp:cNvPr id="0" name=""/>
        <dsp:cNvSpPr/>
      </dsp:nvSpPr>
      <dsp:spPr>
        <a:xfrm rot="3375000">
          <a:off x="3764209" y="4478631"/>
          <a:ext cx="151164" cy="4003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3774286" y="4539852"/>
        <a:ext cx="105815" cy="240223"/>
      </dsp:txXfrm>
    </dsp:sp>
    <dsp:sp modelId="{443ACD22-C626-354B-939F-E18E25780F35}">
      <dsp:nvSpPr>
        <dsp:cNvPr id="0" name=""/>
        <dsp:cNvSpPr/>
      </dsp:nvSpPr>
      <dsp:spPr>
        <a:xfrm>
          <a:off x="2876116" y="3559393"/>
          <a:ext cx="1300096" cy="1300096"/>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Βασικές επιστήμες</a:t>
          </a:r>
          <a:endParaRPr lang="en-US" sz="1600" kern="1200" dirty="0">
            <a:solidFill>
              <a:schemeClr val="tx1"/>
            </a:solidFill>
          </a:endParaRPr>
        </a:p>
      </dsp:txBody>
      <dsp:txXfrm>
        <a:off x="3066511" y="3749788"/>
        <a:ext cx="919306" cy="919306"/>
      </dsp:txXfrm>
    </dsp:sp>
    <dsp:sp modelId="{8718CE04-107A-B94A-843D-46D5D85C8F04}">
      <dsp:nvSpPr>
        <dsp:cNvPr id="0" name=""/>
        <dsp:cNvSpPr/>
      </dsp:nvSpPr>
      <dsp:spPr>
        <a:xfrm rot="4725000">
          <a:off x="3372277" y="3525399"/>
          <a:ext cx="84203" cy="24411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3382443" y="3561834"/>
        <a:ext cx="58942" cy="146469"/>
      </dsp:txXfrm>
    </dsp:sp>
    <dsp:sp modelId="{0AA000CA-D93F-EF46-B705-412A168EC30F}">
      <dsp:nvSpPr>
        <dsp:cNvPr id="0" name=""/>
        <dsp:cNvSpPr/>
      </dsp:nvSpPr>
      <dsp:spPr>
        <a:xfrm>
          <a:off x="2693379" y="2551835"/>
          <a:ext cx="1242102" cy="1186292"/>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Βιοστατι-στική </a:t>
          </a:r>
          <a:endParaRPr lang="en-US" sz="1600" kern="1200" dirty="0">
            <a:solidFill>
              <a:schemeClr val="tx1"/>
            </a:solidFill>
          </a:endParaRPr>
        </a:p>
      </dsp:txBody>
      <dsp:txXfrm>
        <a:off x="2875281" y="2725563"/>
        <a:ext cx="878298" cy="838836"/>
      </dsp:txXfrm>
    </dsp:sp>
    <dsp:sp modelId="{F2848363-8602-FB42-812F-331D1120F045}">
      <dsp:nvSpPr>
        <dsp:cNvPr id="0" name=""/>
        <dsp:cNvSpPr/>
      </dsp:nvSpPr>
      <dsp:spPr>
        <a:xfrm rot="6075000">
          <a:off x="3373743" y="2411050"/>
          <a:ext cx="93711" cy="400371"/>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3390542" y="2477338"/>
        <a:ext cx="65598" cy="240223"/>
      </dsp:txXfrm>
    </dsp:sp>
    <dsp:sp modelId="{292DD9F5-0A43-0F47-80EC-B4DBE0A0CA77}">
      <dsp:nvSpPr>
        <dsp:cNvPr id="0" name=""/>
        <dsp:cNvSpPr/>
      </dsp:nvSpPr>
      <dsp:spPr>
        <a:xfrm>
          <a:off x="2905114" y="1487375"/>
          <a:ext cx="1242102" cy="1186292"/>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Νοσηλευ-τική</a:t>
          </a:r>
          <a:endParaRPr lang="en-US" sz="1600" kern="1200" dirty="0">
            <a:solidFill>
              <a:schemeClr val="tx1"/>
            </a:solidFill>
          </a:endParaRPr>
        </a:p>
      </dsp:txBody>
      <dsp:txXfrm>
        <a:off x="3087016" y="1661103"/>
        <a:ext cx="878298" cy="838836"/>
      </dsp:txXfrm>
    </dsp:sp>
    <dsp:sp modelId="{50FF851D-E729-A94C-8EE5-64D7576695EF}">
      <dsp:nvSpPr>
        <dsp:cNvPr id="0" name=""/>
        <dsp:cNvSpPr/>
      </dsp:nvSpPr>
      <dsp:spPr>
        <a:xfrm rot="7425000">
          <a:off x="3775204" y="1427668"/>
          <a:ext cx="106846" cy="400371"/>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3800135" y="1494416"/>
        <a:ext cx="74792" cy="240223"/>
      </dsp:txXfrm>
    </dsp:sp>
    <dsp:sp modelId="{40AFAA3A-E043-9F4A-8606-3E225ABC64BD}">
      <dsp:nvSpPr>
        <dsp:cNvPr id="0" name=""/>
        <dsp:cNvSpPr/>
      </dsp:nvSpPr>
      <dsp:spPr>
        <a:xfrm>
          <a:off x="3508082" y="584969"/>
          <a:ext cx="1242102" cy="118629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Ανακου-φιστική φροντίδα</a:t>
          </a:r>
          <a:endParaRPr lang="en-US" sz="1600" kern="1200" dirty="0">
            <a:solidFill>
              <a:schemeClr val="tx1"/>
            </a:solidFill>
          </a:endParaRPr>
        </a:p>
      </dsp:txBody>
      <dsp:txXfrm>
        <a:off x="3689984" y="758697"/>
        <a:ext cx="878298" cy="838836"/>
      </dsp:txXfrm>
    </dsp:sp>
    <dsp:sp modelId="{A6D68D54-C57D-6E4B-94ED-355837CA166D}">
      <dsp:nvSpPr>
        <dsp:cNvPr id="0" name=""/>
        <dsp:cNvSpPr/>
      </dsp:nvSpPr>
      <dsp:spPr>
        <a:xfrm rot="8775000">
          <a:off x="4518935" y="675289"/>
          <a:ext cx="126261" cy="400371"/>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4553621" y="744841"/>
        <a:ext cx="88383" cy="240223"/>
      </dsp:txXfrm>
    </dsp:sp>
    <dsp:sp modelId="{8B5EB35E-5B6B-6247-885B-8A3D3BE694D6}">
      <dsp:nvSpPr>
        <dsp:cNvPr id="0" name=""/>
        <dsp:cNvSpPr/>
      </dsp:nvSpPr>
      <dsp:spPr>
        <a:xfrm>
          <a:off x="4410488" y="-17999"/>
          <a:ext cx="1242102" cy="118629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chemeClr val="tx1"/>
              </a:solidFill>
            </a:rPr>
            <a:t>Κοινωνι-κή πρόνοια</a:t>
          </a:r>
          <a:endParaRPr lang="en-US" sz="1600" kern="1200" dirty="0">
            <a:solidFill>
              <a:schemeClr val="tx1"/>
            </a:solidFill>
          </a:endParaRPr>
        </a:p>
      </dsp:txBody>
      <dsp:txXfrm>
        <a:off x="4592390" y="155729"/>
        <a:ext cx="878298" cy="838836"/>
      </dsp:txXfrm>
    </dsp:sp>
    <dsp:sp modelId="{88BFCA54-D2BE-E242-BC22-23D39EDCA5BC}">
      <dsp:nvSpPr>
        <dsp:cNvPr id="0" name=""/>
        <dsp:cNvSpPr/>
      </dsp:nvSpPr>
      <dsp:spPr>
        <a:xfrm rot="10125000">
          <a:off x="5495726" y="268641"/>
          <a:ext cx="140633" cy="4003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rot="10800000">
        <a:off x="5537511" y="344600"/>
        <a:ext cx="98443" cy="24022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24513-6871-DF41-A61E-C98E0F2A3740}"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A9E86-A72E-B64B-90BE-508EF96376F1}" type="slidenum">
              <a:rPr lang="en-US" smtClean="0"/>
              <a:t>‹#›</a:t>
            </a:fld>
            <a:endParaRPr lang="en-US"/>
          </a:p>
        </p:txBody>
      </p:sp>
    </p:spTree>
    <p:extLst>
      <p:ext uri="{BB962C8B-B14F-4D97-AF65-F5344CB8AC3E}">
        <p14:creationId xmlns:p14="http://schemas.microsoft.com/office/powerpoint/2010/main" val="1703565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Πολυτροπικότητα</a:t>
            </a:r>
            <a:r>
              <a:rPr lang="el-GR" dirty="0"/>
              <a:t> - </a:t>
            </a:r>
            <a:r>
              <a:rPr lang="el-GR" dirty="0" err="1"/>
              <a:t>Πολυεπιστημονικότητα</a:t>
            </a:r>
            <a:endParaRPr lang="el-GR" dirty="0"/>
          </a:p>
          <a:p>
            <a:endParaRPr lang="el-GR" dirty="0"/>
          </a:p>
          <a:p>
            <a:r>
              <a:rPr lang="el-GR" dirty="0"/>
              <a:t>Και</a:t>
            </a:r>
            <a:r>
              <a:rPr lang="el-GR" baseline="0" dirty="0"/>
              <a:t> όμως οι απαιτήσεις της σύγχρονης ογκολογίας αυξάνονται. Πρόκειται για έναν κλάδο της ιατρικής στον οποίον δίδεται πλέον σημασία στην ασφάλεια και στην εκλογικευμένη θεραπευτική που βασίζεται σε υψηλού επιπέδου ενδείξεις περισσότερο από οποιαδήποτε άλλη ειδικότητα. </a:t>
            </a:r>
          </a:p>
          <a:p>
            <a:endParaRPr lang="el-GR" baseline="0" dirty="0"/>
          </a:p>
          <a:p>
            <a:r>
              <a:rPr lang="el-GR" baseline="0" dirty="0"/>
              <a:t>Η χρήση τεχνολογίας αιχμής με σκοπό την ελαχιστοποίηση του πόνου και των επιπτώσεων των θεραπειών του καρκίνου μεγιστοποιείται όπως και το κόστος. </a:t>
            </a:r>
          </a:p>
          <a:p>
            <a:endParaRPr lang="el-GR" baseline="0" dirty="0"/>
          </a:p>
          <a:p>
            <a:r>
              <a:rPr lang="el-GR" baseline="0" dirty="0"/>
              <a:t>Είναι δε το πιο χαρακτηριστικό παράδειγμα </a:t>
            </a:r>
            <a:r>
              <a:rPr lang="el-GR" baseline="0" dirty="0" err="1"/>
              <a:t>πολυδιαστατης</a:t>
            </a:r>
            <a:r>
              <a:rPr lang="el-GR" baseline="0" dirty="0"/>
              <a:t> αντιμετώπισης της νόσου στην ιατρική, της </a:t>
            </a:r>
            <a:r>
              <a:rPr lang="el-GR" baseline="0" dirty="0" err="1"/>
              <a:t>υπερεξειδικευσης</a:t>
            </a:r>
            <a:r>
              <a:rPr lang="el-GR" baseline="0" dirty="0"/>
              <a:t> και της ολιστική </a:t>
            </a:r>
            <a:r>
              <a:rPr lang="el-GR" baseline="0" dirty="0" err="1"/>
              <a:t>προςέγγισης</a:t>
            </a:r>
            <a:r>
              <a:rPr lang="el-GR" baseline="0" dirty="0"/>
              <a:t> του ασθενούς. </a:t>
            </a:r>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2</a:t>
            </a:fld>
            <a:endParaRPr lang="en-US"/>
          </a:p>
        </p:txBody>
      </p:sp>
    </p:spTree>
    <p:extLst>
      <p:ext uri="{BB962C8B-B14F-4D97-AF65-F5344CB8AC3E}">
        <p14:creationId xmlns:p14="http://schemas.microsoft.com/office/powerpoint/2010/main" val="40473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πρόγραμμα μαθημάτων περιλαμβάνει το πλήρες φάσμα της ογκολογίας ξεκινώντας </a:t>
            </a:r>
            <a:r>
              <a:rPr lang="el-GR" baseline="0" dirty="0"/>
              <a:t>στο 1</a:t>
            </a:r>
            <a:r>
              <a:rPr lang="el-GR" baseline="30000" dirty="0"/>
              <a:t>ο</a:t>
            </a:r>
            <a:r>
              <a:rPr lang="el-GR" baseline="0" dirty="0"/>
              <a:t> εξάμηνο </a:t>
            </a:r>
            <a:r>
              <a:rPr lang="el-GR" dirty="0"/>
              <a:t>από τους</a:t>
            </a:r>
            <a:r>
              <a:rPr lang="el-GR" baseline="0" dirty="0"/>
              <a:t> μοριακούς μηχανισμούς </a:t>
            </a:r>
            <a:r>
              <a:rPr lang="el-GR" baseline="0" dirty="0" err="1"/>
              <a:t>ογκογένεσης</a:t>
            </a:r>
            <a:r>
              <a:rPr lang="el-GR" baseline="0" dirty="0"/>
              <a:t>, την διάγνωση, την επιδημιολογία και την πρόληψη του καρκίνου. </a:t>
            </a:r>
          </a:p>
          <a:p>
            <a:r>
              <a:rPr lang="el-GR" baseline="0" dirty="0"/>
              <a:t>Στο δεύτερο εξάμηνο περιλαμβάνονται οι αρχές της συστημικής </a:t>
            </a:r>
            <a:r>
              <a:rPr lang="el-GR" baseline="0" dirty="0" err="1"/>
              <a:t>ογκοθεραπείας</a:t>
            </a:r>
            <a:r>
              <a:rPr lang="el-GR" baseline="0" dirty="0"/>
              <a:t>, η εξατομικευμένη ιατρική, η ακτινοθεραπεία και η χειρουργική, η πολύτιμη </a:t>
            </a:r>
            <a:r>
              <a:rPr lang="el-GR" baseline="0" dirty="0" err="1"/>
              <a:t>παρηγορική</a:t>
            </a:r>
            <a:r>
              <a:rPr lang="el-GR" baseline="0" dirty="0"/>
              <a:t> θεραπεία και η ψυχολογική υποστήριξη του </a:t>
            </a:r>
            <a:r>
              <a:rPr lang="el-GR" baseline="0" dirty="0" err="1"/>
              <a:t>κακρινοπαθούς</a:t>
            </a:r>
            <a:r>
              <a:rPr lang="el-GR" baseline="0" dirty="0"/>
              <a:t>, θέματα διατροφής, βιοηθικής, οικονομικής και νομικής φύσης. </a:t>
            </a:r>
          </a:p>
          <a:p>
            <a:endParaRPr lang="el-GR" baseline="0" dirty="0"/>
          </a:p>
          <a:p>
            <a:r>
              <a:rPr lang="el-GR" baseline="0" dirty="0"/>
              <a:t>Με σκοπό τη διευκόλυνση παρακολούθησης του προγράμματος και από εργαζόμενους επαγγελματίες τα μαθήματα διεξάγονται το </a:t>
            </a:r>
            <a:r>
              <a:rPr lang="el-GR" baseline="0" dirty="0" err="1"/>
              <a:t>απογευμα</a:t>
            </a:r>
            <a:r>
              <a:rPr lang="el-GR" baseline="0" dirty="0"/>
              <a:t> Πέμπτης και παρασκευής από 5 </a:t>
            </a:r>
            <a:r>
              <a:rPr lang="el-GR" baseline="0" dirty="0" err="1"/>
              <a:t>μιση</a:t>
            </a:r>
            <a:r>
              <a:rPr lang="el-GR" baseline="0" dirty="0"/>
              <a:t> μέχρι 9 και το πρωί του Σαββάτου. Βεβαίως δεν </a:t>
            </a:r>
            <a:r>
              <a:rPr lang="el-GR" baseline="0" dirty="0" err="1"/>
              <a:t>καλύπρονται</a:t>
            </a:r>
            <a:r>
              <a:rPr lang="el-GR" baseline="0" dirty="0"/>
              <a:t> όλες αυτές οι ώρες από μαθήματα κατά τη δρκ του </a:t>
            </a:r>
            <a:r>
              <a:rPr lang="el-GR" baseline="0" dirty="0" err="1"/>
              <a:t>εξμήνου</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1. </a:t>
            </a:r>
            <a:r>
              <a:rPr lang="el-GR" dirty="0">
                <a:solidFill>
                  <a:srgbClr val="3F3F3F"/>
                </a:solidFill>
                <a:effectLst/>
                <a:latin typeface="Helvetica" pitchFamily="2" charset="0"/>
              </a:rPr>
              <a:t>Το μάθημα ενσωματώνει τις πιο πρόσφατες εξελίξεις στη μοριακή βιολογία του καρκίνου, συμπεριλαμβανομένων των μηχανισμών ρύθμισης μέσω </a:t>
            </a:r>
            <a:r>
              <a:rPr lang="el-GR" dirty="0" err="1">
                <a:solidFill>
                  <a:srgbClr val="3F3F3F"/>
                </a:solidFill>
                <a:effectLst/>
                <a:latin typeface="Helvetica" pitchFamily="2" charset="0"/>
              </a:rPr>
              <a:t>μικρο</a:t>
            </a:r>
            <a:r>
              <a:rPr lang="el-GR" dirty="0">
                <a:solidFill>
                  <a:srgbClr val="3F3F3F"/>
                </a:solidFill>
                <a:effectLst/>
                <a:latin typeface="Helvetica" pitchFamily="2" charset="0"/>
              </a:rPr>
              <a:t>-</a:t>
            </a:r>
            <a:r>
              <a:rPr lang="en-GB" dirty="0">
                <a:solidFill>
                  <a:srgbClr val="3F3F3F"/>
                </a:solidFill>
                <a:effectLst/>
                <a:latin typeface="Helvetica" pitchFamily="2" charset="0"/>
              </a:rPr>
              <a:t>RNAs, </a:t>
            </a:r>
            <a:r>
              <a:rPr lang="el-GR" dirty="0">
                <a:solidFill>
                  <a:srgbClr val="3F3F3F"/>
                </a:solidFill>
                <a:effectLst/>
                <a:latin typeface="Helvetica" pitchFamily="2" charset="0"/>
              </a:rPr>
              <a:t>της ανοσολογίας και ανοσοθεραπείας του καρκίνου, καθώς και των στρατηγικών στόχευσης με βάση τη </a:t>
            </a:r>
            <a:r>
              <a:rPr lang="el-GR" dirty="0" err="1">
                <a:solidFill>
                  <a:srgbClr val="3F3F3F"/>
                </a:solidFill>
                <a:effectLst/>
                <a:latin typeface="Helvetica" pitchFamily="2" charset="0"/>
              </a:rPr>
              <a:t>γονιδιωματική</a:t>
            </a:r>
            <a:r>
              <a:rPr lang="el-GR" dirty="0">
                <a:solidFill>
                  <a:srgbClr val="3F3F3F"/>
                </a:solidFill>
                <a:effectLst/>
                <a:latin typeface="Helvetica" pitchFamily="2" charset="0"/>
              </a:rPr>
              <a:t> ανάλυση.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a:t>
            </a:r>
            <a:r>
              <a:rPr lang="el-GR" dirty="0">
                <a:solidFill>
                  <a:srgbClr val="3F3F3F"/>
                </a:solidFill>
                <a:effectLst/>
                <a:latin typeface="Helvetica" pitchFamily="2" charset="0"/>
              </a:rPr>
              <a:t>βασικούς τομείς της διάγνωσης του καρκίνου, συμπεριλαμβανομένης της </a:t>
            </a:r>
            <a:r>
              <a:rPr lang="el-GR" dirty="0" err="1">
                <a:solidFill>
                  <a:srgbClr val="3F3F3F"/>
                </a:solidFill>
                <a:effectLst/>
                <a:latin typeface="Helvetica" pitchFamily="2" charset="0"/>
              </a:rPr>
              <a:t>παθολογοανατομικής</a:t>
            </a:r>
            <a:r>
              <a:rPr lang="el-GR" dirty="0">
                <a:solidFill>
                  <a:srgbClr val="3F3F3F"/>
                </a:solidFill>
                <a:effectLst/>
                <a:latin typeface="Helvetica" pitchFamily="2" charset="0"/>
              </a:rPr>
              <a:t> διάγνωσης, της </a:t>
            </a:r>
            <a:r>
              <a:rPr lang="el-GR" dirty="0" err="1">
                <a:solidFill>
                  <a:srgbClr val="3F3F3F"/>
                </a:solidFill>
                <a:effectLst/>
                <a:latin typeface="Helvetica" pitchFamily="2" charset="0"/>
              </a:rPr>
              <a:t>ιστοπαθολογίας</a:t>
            </a:r>
            <a:r>
              <a:rPr lang="el-GR" dirty="0">
                <a:solidFill>
                  <a:srgbClr val="3F3F3F"/>
                </a:solidFill>
                <a:effectLst/>
                <a:latin typeface="Helvetica" pitchFamily="2" charset="0"/>
              </a:rPr>
              <a:t> των κύριων τύπων καρκίνου και των προχωρημένων μοριακών τεχνικών που χρησιμοποιούνται για την ταξινόμηση των </a:t>
            </a:r>
            <a:r>
              <a:rPr lang="el-GR" dirty="0" err="1">
                <a:solidFill>
                  <a:srgbClr val="3F3F3F"/>
                </a:solidFill>
                <a:effectLst/>
                <a:latin typeface="Helvetica" pitchFamily="2" charset="0"/>
              </a:rPr>
              <a:t>νεοπλασματικών</a:t>
            </a:r>
            <a:r>
              <a:rPr lang="el-GR" dirty="0">
                <a:solidFill>
                  <a:srgbClr val="3F3F3F"/>
                </a:solidFill>
                <a:effectLst/>
                <a:latin typeface="Helvetica" pitchFamily="2" charset="0"/>
              </a:rPr>
              <a:t> νόσων. Το μάθημα καλύπτει επίσης επεμβατικές και μη επεμβατικές διαγνωστικές τεχνικές, όπως η βιοψία, οι ενδοσκοπικές μέθοδοι και η </a:t>
            </a:r>
            <a:r>
              <a:rPr lang="el-GR" dirty="0" err="1">
                <a:solidFill>
                  <a:srgbClr val="3F3F3F"/>
                </a:solidFill>
                <a:effectLst/>
                <a:latin typeface="Helvetica" pitchFamily="2" charset="0"/>
              </a:rPr>
              <a:t>γενωμική</a:t>
            </a:r>
            <a:r>
              <a:rPr lang="el-GR" dirty="0">
                <a:solidFill>
                  <a:srgbClr val="3F3F3F"/>
                </a:solidFill>
                <a:effectLst/>
                <a:latin typeface="Helvetica" pitchFamily="2" charset="0"/>
              </a:rPr>
              <a:t> ανάλυση.</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a:t>
            </a:r>
            <a:r>
              <a:rPr lang="el-GR" dirty="0">
                <a:solidFill>
                  <a:srgbClr val="3F3F3F"/>
                </a:solidFill>
                <a:effectLst/>
                <a:latin typeface="Helvetica" pitchFamily="2" charset="0"/>
              </a:rPr>
              <a:t>Οι φοιτητές θα αποκτήσουν εξειδικευμένες γνώσεις για την ανάλυση και ερμηνεία </a:t>
            </a:r>
            <a:r>
              <a:rPr lang="el-GR" dirty="0" err="1">
                <a:solidFill>
                  <a:srgbClr val="3F3F3F"/>
                </a:solidFill>
                <a:effectLst/>
                <a:latin typeface="Helvetica" pitchFamily="2" charset="0"/>
              </a:rPr>
              <a:t>γονιδιωματικών</a:t>
            </a:r>
            <a:r>
              <a:rPr lang="el-GR" dirty="0">
                <a:solidFill>
                  <a:srgbClr val="3F3F3F"/>
                </a:solidFill>
                <a:effectLst/>
                <a:latin typeface="Helvetica" pitchFamily="2" charset="0"/>
              </a:rPr>
              <a:t> δεδομένων με τη χρήση </a:t>
            </a:r>
            <a:r>
              <a:rPr lang="el-GR" dirty="0" err="1">
                <a:solidFill>
                  <a:srgbClr val="3F3F3F"/>
                </a:solidFill>
                <a:effectLst/>
                <a:latin typeface="Helvetica" pitchFamily="2" charset="0"/>
              </a:rPr>
              <a:t>βιοπληροφορικής</a:t>
            </a:r>
            <a:r>
              <a:rPr lang="el-GR" dirty="0">
                <a:solidFill>
                  <a:srgbClr val="3F3F3F"/>
                </a:solidFill>
                <a:effectLst/>
                <a:latin typeface="Helvetica" pitchFamily="2" charset="0"/>
              </a:rPr>
              <a:t>, την αξιολόγηση </a:t>
            </a:r>
            <a:r>
              <a:rPr lang="el-GR" dirty="0" err="1">
                <a:solidFill>
                  <a:srgbClr val="3F3F3F"/>
                </a:solidFill>
                <a:effectLst/>
                <a:latin typeface="Helvetica" pitchFamily="2" charset="0"/>
              </a:rPr>
              <a:t>εξωσωμάτων</a:t>
            </a:r>
            <a:r>
              <a:rPr lang="el-GR" dirty="0">
                <a:solidFill>
                  <a:srgbClr val="3F3F3F"/>
                </a:solidFill>
                <a:effectLst/>
                <a:latin typeface="Helvetica" pitchFamily="2" charset="0"/>
              </a:rPr>
              <a:t> ως δεικτών πρόγνωσης, την εφαρμογή </a:t>
            </a:r>
            <a:r>
              <a:rPr lang="el-GR" dirty="0" err="1">
                <a:solidFill>
                  <a:srgbClr val="3F3F3F"/>
                </a:solidFill>
                <a:effectLst/>
                <a:latin typeface="Helvetica" pitchFamily="2" charset="0"/>
              </a:rPr>
              <a:t>επιγενετικών</a:t>
            </a:r>
            <a:r>
              <a:rPr lang="el-GR" dirty="0">
                <a:solidFill>
                  <a:srgbClr val="3F3F3F"/>
                </a:solidFill>
                <a:effectLst/>
                <a:latin typeface="Helvetica" pitchFamily="2" charset="0"/>
              </a:rPr>
              <a:t> δεικτών και τη σημασία των υγρών βιοψιών στην ογκολογία. Το μάθημα καλύπτει επίσης τη χρήση της αλυσιδωτής αντίδρασης </a:t>
            </a:r>
            <a:r>
              <a:rPr lang="el-GR" dirty="0" err="1">
                <a:solidFill>
                  <a:srgbClr val="3F3F3F"/>
                </a:solidFill>
                <a:effectLst/>
                <a:latin typeface="Helvetica" pitchFamily="2" charset="0"/>
              </a:rPr>
              <a:t>πολυμεράσης</a:t>
            </a:r>
            <a:r>
              <a:rPr lang="el-GR" dirty="0">
                <a:solidFill>
                  <a:srgbClr val="3F3F3F"/>
                </a:solidFill>
                <a:effectLst/>
                <a:latin typeface="Helvetica" pitchFamily="2" charset="0"/>
              </a:rPr>
              <a:t> (</a:t>
            </a:r>
            <a:r>
              <a:rPr lang="en-GB" dirty="0">
                <a:solidFill>
                  <a:srgbClr val="3F3F3F"/>
                </a:solidFill>
                <a:effectLst/>
                <a:latin typeface="Helvetica" pitchFamily="2" charset="0"/>
              </a:rPr>
              <a:t>PCR) </a:t>
            </a:r>
            <a:r>
              <a:rPr lang="el-GR" dirty="0">
                <a:solidFill>
                  <a:srgbClr val="3F3F3F"/>
                </a:solidFill>
                <a:effectLst/>
                <a:latin typeface="Helvetica" pitchFamily="2" charset="0"/>
              </a:rPr>
              <a:t>για την ανίχνευση προγνωστικών μεταλλάξεων και τη μελέτη του συστήματος </a:t>
            </a:r>
            <a:r>
              <a:rPr lang="el-GR" dirty="0" err="1">
                <a:solidFill>
                  <a:srgbClr val="3F3F3F"/>
                </a:solidFill>
                <a:effectLst/>
                <a:latin typeface="Helvetica" pitchFamily="2" charset="0"/>
              </a:rPr>
              <a:t>ουμπικιτίνης-πρωτεασώματος</a:t>
            </a:r>
            <a:r>
              <a:rPr lang="el-GR" dirty="0">
                <a:solidFill>
                  <a:srgbClr val="3F3F3F"/>
                </a:solidFill>
                <a:effectLst/>
                <a:latin typeface="Helvetica" pitchFamily="2" charset="0"/>
              </a:rPr>
              <a:t> στη ρύθμιση της καρκινογένεσης.</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a:t>
            </a:r>
            <a:r>
              <a:rPr lang="el-GR" dirty="0">
                <a:solidFill>
                  <a:srgbClr val="3F3F3F"/>
                </a:solidFill>
                <a:effectLst/>
                <a:latin typeface="Helvetica" pitchFamily="2" charset="0"/>
              </a:rPr>
              <a:t>Το μάθημα καλύπτει τις αρχές της ακτινολογικής, </a:t>
            </a:r>
            <a:r>
              <a:rPr lang="el-GR" dirty="0" err="1">
                <a:solidFill>
                  <a:srgbClr val="3F3F3F"/>
                </a:solidFill>
                <a:effectLst/>
                <a:latin typeface="Helvetica" pitchFamily="2" charset="0"/>
              </a:rPr>
              <a:t>υπερηχογραφικής</a:t>
            </a:r>
            <a:r>
              <a:rPr lang="el-GR" dirty="0">
                <a:solidFill>
                  <a:srgbClr val="3F3F3F"/>
                </a:solidFill>
                <a:effectLst/>
                <a:latin typeface="Helvetica" pitchFamily="2" charset="0"/>
              </a:rPr>
              <a:t>, μαγνητικής και πυρηνικής ιατρικής απεικόνισης στον καρκίνο, εστιάζοντας στην αναγνώριση των μορφολογικών και λειτουργικών χαρακτηριστικών διαφόρων όγκων. Επιπλέον, εξετάζει τη χρήση επεμβατικών τεχνικών ακτινολογίας για τη διάγνωση και θεραπεία κακοήθων νεοπλασιών.</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5. </a:t>
            </a:r>
            <a:r>
              <a:rPr lang="el-GR" dirty="0">
                <a:solidFill>
                  <a:srgbClr val="3F3F3F"/>
                </a:solidFill>
                <a:effectLst/>
                <a:latin typeface="Helvetica" pitchFamily="2" charset="0"/>
              </a:rPr>
              <a:t>Ιδιαίτερη έμφαση δίνεται στην επιδημιολογία επιλεγμένων τύπων καρκίνου, στη σχέση </a:t>
            </a:r>
            <a:r>
              <a:rPr lang="el-GR" dirty="0" err="1">
                <a:solidFill>
                  <a:srgbClr val="3F3F3F"/>
                </a:solidFill>
                <a:effectLst/>
                <a:latin typeface="Helvetica" pitchFamily="2" charset="0"/>
              </a:rPr>
              <a:t>συμπεριφορικών</a:t>
            </a:r>
            <a:r>
              <a:rPr lang="el-GR" dirty="0">
                <a:solidFill>
                  <a:srgbClr val="3F3F3F"/>
                </a:solidFill>
                <a:effectLst/>
                <a:latin typeface="Helvetica" pitchFamily="2" charset="0"/>
              </a:rPr>
              <a:t> παραγόντων κινδύνου και περιβαλλοντικών επιδράσεων, καθώς και στις παρεμβάσεις για την προαγωγή της δημόσιας υγείας και την πρόληψη του καρκίνου.</a:t>
            </a:r>
          </a:p>
          <a:p>
            <a:endParaRPr lang="el-GR" baseline="0" dirty="0"/>
          </a:p>
        </p:txBody>
      </p:sp>
      <p:sp>
        <p:nvSpPr>
          <p:cNvPr id="4" name="Slide Number Placeholder 3"/>
          <p:cNvSpPr>
            <a:spLocks noGrp="1"/>
          </p:cNvSpPr>
          <p:nvPr>
            <p:ph type="sldNum" sz="quarter" idx="10"/>
          </p:nvPr>
        </p:nvSpPr>
        <p:spPr/>
        <p:txBody>
          <a:bodyPr/>
          <a:lstStyle/>
          <a:p>
            <a:fld id="{F14A9E86-A72E-B64B-90BE-508EF96376F1}" type="slidenum">
              <a:rPr lang="en-US" smtClean="0"/>
              <a:t>11</a:t>
            </a:fld>
            <a:endParaRPr lang="en-US"/>
          </a:p>
        </p:txBody>
      </p:sp>
    </p:spTree>
    <p:extLst>
      <p:ext uri="{BB962C8B-B14F-4D97-AF65-F5344CB8AC3E}">
        <p14:creationId xmlns:p14="http://schemas.microsoft.com/office/powerpoint/2010/main" val="97192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F65B8-7B7A-F4C8-F4F0-B21017A2F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F9217-862E-DE93-4DB4-3B6F718B6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874BE-C912-AC4A-51D1-3DCC23D0944C}"/>
              </a:ext>
            </a:extLst>
          </p:cNvPr>
          <p:cNvSpPr>
            <a:spLocks noGrp="1"/>
          </p:cNvSpPr>
          <p:nvPr>
            <p:ph type="body" idx="1"/>
          </p:nvPr>
        </p:nvSpPr>
        <p:spPr/>
        <p:txBody>
          <a:bodyPr/>
          <a:lstStyle/>
          <a:p>
            <a:r>
              <a:rPr lang="el-GR" dirty="0"/>
              <a:t>Το πρόγραμμα μαθημάτων περιλαμβάνει το πλήρες φάσμα της ογκολογίας ξεκινώντας </a:t>
            </a:r>
            <a:r>
              <a:rPr lang="el-GR" baseline="0" dirty="0"/>
              <a:t>στο 1</a:t>
            </a:r>
            <a:r>
              <a:rPr lang="el-GR" baseline="30000" dirty="0"/>
              <a:t>ο</a:t>
            </a:r>
            <a:r>
              <a:rPr lang="el-GR" baseline="0" dirty="0"/>
              <a:t> εξάμηνο </a:t>
            </a:r>
            <a:r>
              <a:rPr lang="el-GR" dirty="0"/>
              <a:t>από τους</a:t>
            </a:r>
            <a:r>
              <a:rPr lang="el-GR" baseline="0" dirty="0"/>
              <a:t> μοριακούς μηχανισμούς </a:t>
            </a:r>
            <a:r>
              <a:rPr lang="el-GR" baseline="0" dirty="0" err="1"/>
              <a:t>ογκογένεσης</a:t>
            </a:r>
            <a:r>
              <a:rPr lang="el-GR" baseline="0" dirty="0"/>
              <a:t>, την διάγνωση, την επιδημιολογία και την πρόληψη του καρκίνου. </a:t>
            </a:r>
          </a:p>
          <a:p>
            <a:r>
              <a:rPr lang="el-GR" baseline="0" dirty="0"/>
              <a:t>Στο δεύτερο εξάμηνο περιλαμβάνονται οι αρχές της συστημικής </a:t>
            </a:r>
            <a:r>
              <a:rPr lang="el-GR" baseline="0" dirty="0" err="1"/>
              <a:t>ογκοθεραπείας</a:t>
            </a:r>
            <a:r>
              <a:rPr lang="el-GR" baseline="0" dirty="0"/>
              <a:t>, η εξατομικευμένη ιατρική, η ακτινοθεραπεία και η χειρουργική, η πολύτιμη </a:t>
            </a:r>
            <a:r>
              <a:rPr lang="el-GR" baseline="0" dirty="0" err="1"/>
              <a:t>παρηγορική</a:t>
            </a:r>
            <a:r>
              <a:rPr lang="el-GR" baseline="0" dirty="0"/>
              <a:t> θεραπεία και η ψυχολογική υποστήριξη του </a:t>
            </a:r>
            <a:r>
              <a:rPr lang="el-GR" baseline="0" dirty="0" err="1"/>
              <a:t>κακρινοπαθούς</a:t>
            </a:r>
            <a:r>
              <a:rPr lang="el-GR" baseline="0" dirty="0"/>
              <a:t>, θέματα διατροφής, βιοηθικής, οικονομικής και νομικής φύσης. </a:t>
            </a:r>
          </a:p>
          <a:p>
            <a:endParaRPr lang="el-GR" baseline="0" dirty="0"/>
          </a:p>
          <a:p>
            <a:r>
              <a:rPr lang="el-GR" baseline="0" dirty="0"/>
              <a:t>Με σκοπό τη διευκόλυνση παρακολούθησης του προγράμματος και από εργαζόμενους επαγγελματίες τα μαθήματα διεξάγονται το </a:t>
            </a:r>
            <a:r>
              <a:rPr lang="el-GR" baseline="0" dirty="0" err="1"/>
              <a:t>απογευμα</a:t>
            </a:r>
            <a:r>
              <a:rPr lang="el-GR" baseline="0" dirty="0"/>
              <a:t> Πέμπτης και παρασκευής από 5 </a:t>
            </a:r>
            <a:r>
              <a:rPr lang="el-GR" baseline="0" dirty="0" err="1"/>
              <a:t>μιση</a:t>
            </a:r>
            <a:r>
              <a:rPr lang="el-GR" baseline="0" dirty="0"/>
              <a:t> μέχρι 9 και το πρωί του Σαββάτου. Βεβαίως δεν καλύπτονται όλες αυτές οι ώρες από μαθήματα κατά τη δρκ του </a:t>
            </a:r>
            <a:r>
              <a:rPr lang="el-GR" baseline="0" dirty="0" err="1"/>
              <a:t>εξμήνου</a:t>
            </a:r>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aseline="0" dirty="0"/>
              <a:t>1. τ</a:t>
            </a:r>
            <a:r>
              <a:rPr lang="el-GR" dirty="0">
                <a:solidFill>
                  <a:srgbClr val="3F3F3F"/>
                </a:solidFill>
                <a:effectLst/>
                <a:latin typeface="Helvetica" pitchFamily="2" charset="0"/>
              </a:rPr>
              <a:t>ης </a:t>
            </a:r>
            <a:r>
              <a:rPr lang="el-GR" dirty="0" err="1">
                <a:solidFill>
                  <a:srgbClr val="3F3F3F"/>
                </a:solidFill>
                <a:effectLst/>
                <a:latin typeface="Helvetica" pitchFamily="2" charset="0"/>
              </a:rPr>
              <a:t>ογκογένεσης</a:t>
            </a:r>
            <a:r>
              <a:rPr lang="el-GR" dirty="0">
                <a:solidFill>
                  <a:srgbClr val="3F3F3F"/>
                </a:solidFill>
                <a:effectLst/>
                <a:latin typeface="Helvetica" pitchFamily="2" charset="0"/>
              </a:rPr>
              <a:t>, όπως ο ρόλος των αυξητικών παραγόντων και των υποδοχέων τους, η σηματοδότηση μέσω κυτταρικών κυκλωμάτων, η λειτουργία των </a:t>
            </a:r>
            <a:r>
              <a:rPr lang="el-GR" dirty="0" err="1">
                <a:solidFill>
                  <a:srgbClr val="3F3F3F"/>
                </a:solidFill>
                <a:effectLst/>
                <a:latin typeface="Helvetica" pitchFamily="2" charset="0"/>
              </a:rPr>
              <a:t>ογκοκατασταλτικών</a:t>
            </a:r>
            <a:r>
              <a:rPr lang="el-GR" dirty="0">
                <a:solidFill>
                  <a:srgbClr val="3F3F3F"/>
                </a:solidFill>
                <a:effectLst/>
                <a:latin typeface="Helvetica" pitchFamily="2" charset="0"/>
              </a:rPr>
              <a:t> γονιδίων, καθώς και οι επιπτώσεις των μεταλλάξεων στον κυτταρικό κύκλο. Ιδιαίτερη έμφαση δίνεται στον ρόλο του όγκου σε θεμελιώδεις βιολογικές διαδικασίες, όπως η απόπτωση, η κυτταρική </a:t>
            </a:r>
            <a:r>
              <a:rPr lang="el-GR" dirty="0" err="1">
                <a:solidFill>
                  <a:srgbClr val="3F3F3F"/>
                </a:solidFill>
                <a:effectLst/>
                <a:latin typeface="Helvetica" pitchFamily="2" charset="0"/>
              </a:rPr>
              <a:t>αθανατοποίηση</a:t>
            </a:r>
            <a:r>
              <a:rPr lang="el-GR" dirty="0">
                <a:solidFill>
                  <a:srgbClr val="3F3F3F"/>
                </a:solidFill>
                <a:effectLst/>
                <a:latin typeface="Helvetica" pitchFamily="2" charset="0"/>
              </a:rPr>
              <a:t>, η </a:t>
            </a:r>
            <a:r>
              <a:rPr lang="el-GR" dirty="0" err="1">
                <a:solidFill>
                  <a:srgbClr val="3F3F3F"/>
                </a:solidFill>
                <a:effectLst/>
                <a:latin typeface="Helvetica" pitchFamily="2" charset="0"/>
              </a:rPr>
              <a:t>αγγειογένεση</a:t>
            </a:r>
            <a:r>
              <a:rPr lang="el-GR" dirty="0">
                <a:solidFill>
                  <a:srgbClr val="3F3F3F"/>
                </a:solidFill>
                <a:effectLst/>
                <a:latin typeface="Helvetica" pitchFamily="2" charset="0"/>
              </a:rPr>
              <a:t> και η μετάσταση.</a:t>
            </a:r>
          </a:p>
          <a:p>
            <a:pPr>
              <a:buNone/>
            </a:pPr>
            <a:r>
              <a:rPr lang="el-GR" baseline="0" dirty="0"/>
              <a:t>2. </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Οι φοιτητές θα αποκτήσουν σε βάθος γνώση για τη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διαδικασία ανακάλυψης και ανάπτυξης στοχευμένων αντικαρκινικών θεραπειών</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συμπεριλαμβανομένων των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γονιδιωματικών μεθόδων, των βιοδεικτών πρόβλεψης ανταπόκρισης, της ανοσοθεραπείας και των μηχανισμών αντίστασης στις θεραπείες</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Επιπλέον, το μάθημα εξετάζει τη συμβολή της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φαρμακευτικής χημείας, της βιοπληροφορικής και της νανοτεχνολογίας</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στη σχεδίαση νέων φαρμάκων, καθώς και τη χρήση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προκλινικών και κλινικών μελετών</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στην ανάπτυξη θεραπευτικών στρατηγικών.</a:t>
            </a:r>
            <a:endParaRPr lang="en-GR"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Ιδιαίτερη έμφαση δίνεται στη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μεταφραστική έρευνα</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στην ανάπτυξη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μοριακών στοχεύσεων, στις νανοτεχνολογικές εφαρμογές στη θεραπεία του καρκίνου και στη χρήση in silico μεθόδων και τεχνητής νοημοσύνης στη φαρμακολογία</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Το μάθημα ενσωματώνει τις πιο πρόσφατες εξελίξεις της ογκολογικής έρευνας, επιτρέποντας στους φοιτητές να κατανοήσουν την </a:t>
            </a:r>
            <a:r>
              <a:rPr lang="en-GR" sz="18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εξέλιξη των στοχευμένων θεραπειών από τη βασική έρευνα έως την κλινική εφαρμογή</a:t>
            </a:r>
            <a:r>
              <a:rPr lang="en-GR"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l-GR" baseline="0" dirty="0"/>
          </a:p>
          <a:p>
            <a:pPr>
              <a:buNone/>
            </a:pPr>
            <a:r>
              <a:rPr lang="el-GR" dirty="0">
                <a:solidFill>
                  <a:srgbClr val="3F3F3F"/>
                </a:solidFill>
                <a:effectLst/>
                <a:latin typeface="Helvetica" pitchFamily="2" charset="0"/>
              </a:rPr>
              <a:t>3. ο καρκίνος του πεπτικού σωλήνα, του μαστού, των γυναικολογικών οργάνων, του προστάτη, του πνεύμονα, της κεφαλής και του τραχήλου, καθώς και τα σαρκώματα μαλακών μορίων.</a:t>
            </a:r>
          </a:p>
          <a:p>
            <a:r>
              <a:rPr lang="el-GR" dirty="0">
                <a:solidFill>
                  <a:srgbClr val="3F3F3F"/>
                </a:solidFill>
                <a:effectLst/>
                <a:latin typeface="Helvetica" pitchFamily="2" charset="0"/>
              </a:rPr>
              <a:t>Ιδιαίτερη έμφαση δίνεται στις εξελίξεις της </a:t>
            </a:r>
            <a:r>
              <a:rPr lang="el-GR" dirty="0" err="1">
                <a:solidFill>
                  <a:srgbClr val="3F3F3F"/>
                </a:solidFill>
                <a:effectLst/>
                <a:latin typeface="Helvetica" pitchFamily="2" charset="0"/>
              </a:rPr>
              <a:t>παρηγορικής</a:t>
            </a:r>
            <a:r>
              <a:rPr lang="el-GR" dirty="0">
                <a:solidFill>
                  <a:srgbClr val="3F3F3F"/>
                </a:solidFill>
                <a:effectLst/>
                <a:latin typeface="Helvetica" pitchFamily="2" charset="0"/>
              </a:rPr>
              <a:t> ακτινοθεραπείας, καθώς και στη συνδυασμένη χρήση ακτινοθεραπείας με χημειοθεραπεία και ανοσοθεραπεία για τη βελτίωση της πρόγνωσης των ασθενών. </a:t>
            </a:r>
          </a:p>
          <a:p>
            <a:pPr>
              <a:buNone/>
            </a:pPr>
            <a:r>
              <a:rPr lang="el-GR" baseline="0" dirty="0"/>
              <a:t>4. </a:t>
            </a:r>
            <a:r>
              <a:rPr lang="el-GR" dirty="0">
                <a:solidFill>
                  <a:srgbClr val="3F3F3F"/>
                </a:solidFill>
                <a:effectLst/>
                <a:latin typeface="Helvetica" pitchFamily="2" charset="0"/>
              </a:rPr>
              <a:t>Το μάθημα καλύπτει τη χειρουργική θεραπεία κακοήθων όγκων σε διαφορετικά όργανα και συστήματα, όπως το λεπτό και παχύ έντερο, το ήπαρ, το πάγκρεας, το στομάχι, οι ενδοκρινείς αδένες, ο πνεύμονας, τα γυναικολογικά όργανα, το ουροποιητικό σύστημα και ο μαστός. Παράλληλα, παρουσιάζονται εξειδικευμένες τεχνικές, όπως οι τοποπεριοχικές ογκοθεραπείες, οι </a:t>
            </a:r>
            <a:r>
              <a:rPr lang="en-GB" dirty="0">
                <a:solidFill>
                  <a:srgbClr val="3F3F3F"/>
                </a:solidFill>
                <a:effectLst/>
                <a:latin typeface="Helvetica" pitchFamily="2" charset="0"/>
              </a:rPr>
              <a:t>ablations, </a:t>
            </a:r>
            <a:r>
              <a:rPr lang="el-GR" dirty="0">
                <a:solidFill>
                  <a:srgbClr val="3F3F3F"/>
                </a:solidFill>
                <a:effectLst/>
                <a:latin typeface="Helvetica" pitchFamily="2" charset="0"/>
              </a:rPr>
              <a:t>οι </a:t>
            </a:r>
            <a:r>
              <a:rPr lang="en-GB" dirty="0">
                <a:solidFill>
                  <a:srgbClr val="3F3F3F"/>
                </a:solidFill>
                <a:effectLst/>
                <a:latin typeface="Helvetica" pitchFamily="2" charset="0"/>
              </a:rPr>
              <a:t>perfusion- </a:t>
            </a:r>
            <a:r>
              <a:rPr lang="el-GR" dirty="0">
                <a:solidFill>
                  <a:srgbClr val="3F3F3F"/>
                </a:solidFill>
                <a:effectLst/>
                <a:latin typeface="Helvetica" pitchFamily="2" charset="0"/>
              </a:rPr>
              <a:t>και </a:t>
            </a:r>
            <a:r>
              <a:rPr lang="en-GB" dirty="0">
                <a:solidFill>
                  <a:srgbClr val="3F3F3F"/>
                </a:solidFill>
                <a:effectLst/>
                <a:latin typeface="Helvetica" pitchFamily="2" charset="0"/>
              </a:rPr>
              <a:t>infusion-</a:t>
            </a:r>
            <a:r>
              <a:rPr lang="el-GR" dirty="0">
                <a:solidFill>
                  <a:srgbClr val="3F3F3F"/>
                </a:solidFill>
                <a:effectLst/>
                <a:latin typeface="Helvetica" pitchFamily="2" charset="0"/>
              </a:rPr>
              <a:t>θεραπείες, καθώς και η </a:t>
            </a:r>
            <a:r>
              <a:rPr lang="el-GR" dirty="0" err="1">
                <a:solidFill>
                  <a:srgbClr val="3F3F3F"/>
                </a:solidFill>
                <a:effectLst/>
                <a:latin typeface="Helvetica" pitchFamily="2" charset="0"/>
              </a:rPr>
              <a:t>ηλεκτροχημειοθεραπεία</a:t>
            </a:r>
            <a:r>
              <a:rPr lang="el-GR" dirty="0">
                <a:solidFill>
                  <a:srgbClr val="3F3F3F"/>
                </a:solidFill>
                <a:effectLst/>
                <a:latin typeface="Helvetica" pitchFamily="2" charset="0"/>
              </a:rPr>
              <a:t>.</a:t>
            </a:r>
          </a:p>
          <a:p>
            <a:r>
              <a:rPr lang="el-GR" dirty="0">
                <a:solidFill>
                  <a:srgbClr val="3F3F3F"/>
                </a:solidFill>
                <a:effectLst/>
                <a:latin typeface="Helvetica" pitchFamily="2" charset="0"/>
              </a:rPr>
              <a:t>Οι φοιτητές θα αποκτήσουν θεωρητική και πρακτική κατάρτιση μέσα από διαλέξεις, μελέτη κλινικών περιπτώσεων και ανάλυση επιστημονικής βιβλιογραφίας. </a:t>
            </a:r>
          </a:p>
          <a:p>
            <a:pPr>
              <a:buNone/>
            </a:pPr>
            <a:r>
              <a:rPr lang="el-GR" baseline="0" dirty="0"/>
              <a:t>5. </a:t>
            </a:r>
            <a:r>
              <a:rPr lang="el-GR" dirty="0">
                <a:solidFill>
                  <a:srgbClr val="3F3F3F"/>
                </a:solidFill>
                <a:effectLst/>
                <a:latin typeface="Helvetica" pitchFamily="2" charset="0"/>
              </a:rPr>
              <a:t>Το μάθημα καλύπτει κρίσιμα ζητήματα που σχετίζονται με την ανακουφιστική φροντίδα, τη διατροφή και φυσική κατάσταση των ογκολογικών ασθενών, την ψυχοκοινωνική προσαρμογή στη νόσο, την ηθική και βιοηθική στην ογκολογική έρευνα, καθώς και τις πολιτικές υγείας στον τομέα της ογκολογίας. Ιδιαίτερη έμφαση δίνεται στην επικοινωνία μεταξύ ιατρών, ασθενών και οικογενειών, καθώς και στην προαγωγή της ποιότητας ζωής των ασθενών και των επιβιωσάντων του καρκίνου. Οι φοιτητές θα αποκτήσουν διεπιστημονικές δεξιότητες, που συνδυάζουν τη βιοϊατρική, την ψυχολογία, τη διατροφή, την πολιτική υγείας και τη δεοντολογία στην κλινική πρακτική.</a:t>
            </a:r>
          </a:p>
          <a:p>
            <a:endParaRPr lang="el-GR" baseline="0" dirty="0"/>
          </a:p>
        </p:txBody>
      </p:sp>
      <p:sp>
        <p:nvSpPr>
          <p:cNvPr id="4" name="Slide Number Placeholder 3">
            <a:extLst>
              <a:ext uri="{FF2B5EF4-FFF2-40B4-BE49-F238E27FC236}">
                <a16:creationId xmlns:a16="http://schemas.microsoft.com/office/drawing/2014/main" id="{2F35268D-1E8B-A5C6-2987-5F571A2B16DD}"/>
              </a:ext>
            </a:extLst>
          </p:cNvPr>
          <p:cNvSpPr>
            <a:spLocks noGrp="1"/>
          </p:cNvSpPr>
          <p:nvPr>
            <p:ph type="sldNum" sz="quarter" idx="10"/>
          </p:nvPr>
        </p:nvSpPr>
        <p:spPr/>
        <p:txBody>
          <a:bodyPr/>
          <a:lstStyle/>
          <a:p>
            <a:fld id="{F14A9E86-A72E-B64B-90BE-508EF96376F1}" type="slidenum">
              <a:rPr lang="en-US" smtClean="0"/>
              <a:t>12</a:t>
            </a:fld>
            <a:endParaRPr lang="en-US"/>
          </a:p>
        </p:txBody>
      </p:sp>
    </p:spTree>
    <p:extLst>
      <p:ext uri="{BB962C8B-B14F-4D97-AF65-F5344CB8AC3E}">
        <p14:creationId xmlns:p14="http://schemas.microsoft.com/office/powerpoint/2010/main" val="234502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41BC-34FE-36C5-4D9D-577031CD5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3E22B-6582-6F74-2788-B0B5D0DBE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7A2CB-9F87-C046-BC11-9B14841DB177}"/>
              </a:ext>
            </a:extLst>
          </p:cNvPr>
          <p:cNvSpPr>
            <a:spLocks noGrp="1"/>
          </p:cNvSpPr>
          <p:nvPr>
            <p:ph type="body" idx="1"/>
          </p:nvPr>
        </p:nvSpPr>
        <p:spPr/>
        <p:txBody>
          <a:bodyPr/>
          <a:lstStyle/>
          <a:p>
            <a:r>
              <a:rPr lang="el-GR" i="1" dirty="0">
                <a:effectLst/>
                <a:latin typeface="Helvetica" pitchFamily="2" charset="0"/>
              </a:rPr>
              <a:t>Εκπόνηση Πρωτότυπης Μεταπτυχιακής Εργασίας</a:t>
            </a:r>
            <a:r>
              <a:rPr lang="el-GR" i="0" dirty="0">
                <a:effectLst/>
                <a:latin typeface="Helvetica" pitchFamily="2" charset="0"/>
              </a:rPr>
              <a:t>  </a:t>
            </a:r>
          </a:p>
          <a:p>
            <a:r>
              <a:rPr lang="el-GR" i="1" dirty="0">
                <a:effectLst/>
                <a:latin typeface="Helvetica" pitchFamily="2" charset="0"/>
              </a:rPr>
              <a:t>Οι φοιτητές υποχρεούνται να εκπονήσουν πρωτότυπη</a:t>
            </a:r>
            <a:r>
              <a:rPr lang="el-GR" i="0" dirty="0">
                <a:effectLst/>
                <a:latin typeface="Helvetica" pitchFamily="2" charset="0"/>
              </a:rPr>
              <a:t> </a:t>
            </a:r>
            <a:r>
              <a:rPr lang="el-GR" i="1" dirty="0">
                <a:effectLst/>
                <a:latin typeface="Helvetica" pitchFamily="2" charset="0"/>
              </a:rPr>
              <a:t>μεταπτυχιακή διπλωματική εργασία κατά το τρίτο </a:t>
            </a:r>
            <a:r>
              <a:rPr lang="el-GR" i="1" dirty="0" err="1">
                <a:effectLst/>
                <a:latin typeface="Helvetica" pitchFamily="2" charset="0"/>
              </a:rPr>
              <a:t>εξά</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μηνο</a:t>
            </a:r>
            <a:r>
              <a:rPr lang="el-GR" i="1" dirty="0">
                <a:effectLst/>
                <a:latin typeface="Helvetica" pitchFamily="2" charset="0"/>
              </a:rPr>
              <a:t> σπουδών. Οι διδάσκοντες στο ΔΠΜΣ (μέλη ΔΕΠ,</a:t>
            </a:r>
            <a:r>
              <a:rPr lang="el-GR" i="0" dirty="0">
                <a:effectLst/>
                <a:latin typeface="Helvetica" pitchFamily="2" charset="0"/>
              </a:rPr>
              <a:t> </a:t>
            </a:r>
            <a:r>
              <a:rPr lang="el-GR" i="1" dirty="0">
                <a:effectLst/>
                <a:latin typeface="Helvetica" pitchFamily="2" charset="0"/>
              </a:rPr>
              <a:t>Ερευνητές ή εξωτερικοί συνεργάτες) προτείνουν θέματα</a:t>
            </a:r>
            <a:endParaRPr lang="el-GR" dirty="0">
              <a:effectLst/>
              <a:latin typeface="Helvetica" pitchFamily="2" charset="0"/>
            </a:endParaRPr>
          </a:p>
          <a:p>
            <a:r>
              <a:rPr lang="el-GR" i="1" dirty="0">
                <a:effectLst/>
                <a:latin typeface="Helvetica" pitchFamily="2" charset="0"/>
              </a:rPr>
              <a:t>μεταπτυχιακών διπλωματικών εργασιών τα οποία επικυρώνει και κοινοποιεί στους μεταπτυχιακούς φοιτητές η</a:t>
            </a:r>
            <a:endParaRPr lang="el-GR" dirty="0">
              <a:effectLst/>
              <a:latin typeface="Helvetica" pitchFamily="2" charset="0"/>
            </a:endParaRPr>
          </a:p>
          <a:p>
            <a:r>
              <a:rPr lang="el-GR" i="1" dirty="0">
                <a:effectLst/>
                <a:latin typeface="Helvetica" pitchFamily="2" charset="0"/>
              </a:rPr>
              <a:t>ΕΠΣ. Ακολουθεί η υποβολή ειδικού εντύπου από τους</a:t>
            </a:r>
            <a:r>
              <a:rPr lang="el-GR" i="0" dirty="0">
                <a:effectLst/>
                <a:latin typeface="Helvetica" pitchFamily="2" charset="0"/>
              </a:rPr>
              <a:t> </a:t>
            </a:r>
            <a:r>
              <a:rPr lang="el-GR" i="1" dirty="0">
                <a:effectLst/>
                <a:latin typeface="Helvetica" pitchFamily="2" charset="0"/>
              </a:rPr>
              <a:t>φοιτητές στο οποίο αναγράφεται η προτίμησή τους (1η,</a:t>
            </a:r>
            <a:r>
              <a:rPr lang="el-GR" i="0" dirty="0">
                <a:effectLst/>
                <a:latin typeface="Helvetica" pitchFamily="2" charset="0"/>
              </a:rPr>
              <a:t> </a:t>
            </a:r>
            <a:r>
              <a:rPr lang="el-GR" i="1" dirty="0">
                <a:effectLst/>
                <a:latin typeface="Helvetica" pitchFamily="2" charset="0"/>
              </a:rPr>
              <a:t>2η κ.λπ.). Λαμβάνοντας υπόψη το ενδιαφέρον των </a:t>
            </a:r>
            <a:r>
              <a:rPr lang="el-GR" i="1" dirty="0" err="1">
                <a:effectLst/>
                <a:latin typeface="Helvetica" pitchFamily="2" charset="0"/>
              </a:rPr>
              <a:t>φοιτη</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τών</a:t>
            </a:r>
            <a:r>
              <a:rPr lang="el-GR" i="1" dirty="0">
                <a:effectLst/>
                <a:latin typeface="Helvetica" pitchFamily="2" charset="0"/>
              </a:rPr>
              <a:t> και τον αριθμό μεταπτυχιακών εργασιών που προτείνονται από κάθε διδάσκοντα, πραγματοποιείται η </a:t>
            </a:r>
            <a:r>
              <a:rPr lang="el-GR" i="1" dirty="0" err="1">
                <a:effectLst/>
                <a:latin typeface="Helvetica" pitchFamily="2" charset="0"/>
              </a:rPr>
              <a:t>τελι</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κή</a:t>
            </a:r>
            <a:r>
              <a:rPr lang="el-GR" i="1" dirty="0">
                <a:effectLst/>
                <a:latin typeface="Helvetica" pitchFamily="2" charset="0"/>
              </a:rPr>
              <a:t> κατανομή των θεμάτων και ο ορισμός επιβλεπόντων</a:t>
            </a:r>
            <a:r>
              <a:rPr lang="el-GR" i="0" dirty="0">
                <a:effectLst/>
                <a:latin typeface="Helvetica" pitchFamily="2" charset="0"/>
              </a:rPr>
              <a:t> </a:t>
            </a:r>
            <a:r>
              <a:rPr lang="el-GR" i="1" dirty="0">
                <a:effectLst/>
                <a:latin typeface="Helvetica" pitchFamily="2" charset="0"/>
              </a:rPr>
              <a:t>από την ΣΕ τα οποία επικυρώνει η ΕΠΣ. Η συγγραφή της</a:t>
            </a:r>
            <a:endParaRPr lang="el-GR" dirty="0">
              <a:effectLst/>
              <a:latin typeface="Helvetica" pitchFamily="2" charset="0"/>
            </a:endParaRPr>
          </a:p>
          <a:p>
            <a:r>
              <a:rPr lang="el-GR" i="1" dirty="0">
                <a:effectLst/>
                <a:latin typeface="Helvetica" pitchFamily="2" charset="0"/>
              </a:rPr>
              <a:t>μεταπτυχιακής εργασίας γίνεται στην ελληνική ή στην</a:t>
            </a:r>
            <a:r>
              <a:rPr lang="el-GR" i="0" dirty="0">
                <a:effectLst/>
                <a:latin typeface="Helvetica" pitchFamily="2" charset="0"/>
              </a:rPr>
              <a:t> </a:t>
            </a:r>
            <a:r>
              <a:rPr lang="el-GR" i="1" dirty="0">
                <a:effectLst/>
                <a:latin typeface="Helvetica" pitchFamily="2" charset="0"/>
              </a:rPr>
              <a:t>αγγλική γλώσσα αν ο ΜΦ το επιθυμεί ή αν συμμετέχει</a:t>
            </a:r>
            <a:endParaRPr lang="el-GR" dirty="0">
              <a:effectLst/>
              <a:latin typeface="Helvetica" pitchFamily="2" charset="0"/>
            </a:endParaRPr>
          </a:p>
          <a:p>
            <a:r>
              <a:rPr lang="el-GR" i="1" dirty="0">
                <a:effectLst/>
                <a:latin typeface="Helvetica" pitchFamily="2" charset="0"/>
              </a:rPr>
              <a:t>αλλοδαπός στην επίβλεψη ή στην εξέταση της εργασίας.</a:t>
            </a:r>
            <a:endParaRPr lang="el-GR" dirty="0">
              <a:effectLst/>
              <a:latin typeface="Helvetica" pitchFamily="2" charset="0"/>
            </a:endParaRPr>
          </a:p>
          <a:p>
            <a:r>
              <a:rPr lang="el-GR" i="1" dirty="0">
                <a:effectLst/>
                <a:latin typeface="Helvetica" pitchFamily="2" charset="0"/>
              </a:rPr>
              <a:t>Η μεταπτυχιακή διπλωματική εργασία μπορεί να αντικαθίσταται με άλλον πρόσφορο επιστημονικό τρόπο που</a:t>
            </a:r>
            <a:endParaRPr lang="el-GR" dirty="0">
              <a:effectLst/>
              <a:latin typeface="Helvetica" pitchFamily="2" charset="0"/>
            </a:endParaRPr>
          </a:p>
          <a:p>
            <a:r>
              <a:rPr lang="el-GR" i="1" dirty="0">
                <a:effectLst/>
                <a:latin typeface="Helvetica" pitchFamily="2" charset="0"/>
              </a:rPr>
              <a:t>κρίνεται τεκμηριωμένα και εγκρίνεται από την ΕΠΣ ότι</a:t>
            </a:r>
            <a:r>
              <a:rPr lang="el-GR" i="0" dirty="0">
                <a:effectLst/>
                <a:latin typeface="Helvetica" pitchFamily="2" charset="0"/>
              </a:rPr>
              <a:t> </a:t>
            </a:r>
            <a:r>
              <a:rPr lang="el-GR" i="1" dirty="0">
                <a:effectLst/>
                <a:latin typeface="Helvetica" pitchFamily="2" charset="0"/>
              </a:rPr>
              <a:t>ισοδυναμεί με την εκπόνηση μεταπτυχιακής </a:t>
            </a:r>
            <a:r>
              <a:rPr lang="el-GR" i="1" dirty="0" err="1">
                <a:effectLst/>
                <a:latin typeface="Helvetica" pitchFamily="2" charset="0"/>
              </a:rPr>
              <a:t>διπλωματι</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κής</a:t>
            </a:r>
            <a:r>
              <a:rPr lang="el-GR" i="1" dirty="0">
                <a:effectLst/>
                <a:latin typeface="Helvetica" pitchFamily="2" charset="0"/>
              </a:rPr>
              <a:t> εργασίας, όπως π.χ. η συγγραφή μιας βιβλιογραφικής</a:t>
            </a:r>
            <a:r>
              <a:rPr lang="el-GR" i="0" dirty="0">
                <a:effectLst/>
                <a:latin typeface="Helvetica" pitchFamily="2" charset="0"/>
              </a:rPr>
              <a:t> </a:t>
            </a:r>
            <a:r>
              <a:rPr lang="el-GR" i="1" dirty="0">
                <a:effectLst/>
                <a:latin typeface="Helvetica" pitchFamily="2" charset="0"/>
              </a:rPr>
              <a:t>ανασκόπησης για ένα συγκεκριμένο θέμα που να οδηγεί</a:t>
            </a:r>
            <a:endParaRPr lang="el-GR" dirty="0">
              <a:effectLst/>
              <a:latin typeface="Helvetica" pitchFamily="2" charset="0"/>
            </a:endParaRPr>
          </a:p>
          <a:p>
            <a:r>
              <a:rPr lang="el-GR" i="1" dirty="0">
                <a:effectLst/>
                <a:latin typeface="Helvetica" pitchFamily="2" charset="0"/>
              </a:rPr>
              <a:t>σε δημοσίευση σε έγκριτο επιστημονικό περιοδικό υπό</a:t>
            </a:r>
            <a:r>
              <a:rPr lang="el-GR" i="0" dirty="0">
                <a:effectLst/>
                <a:latin typeface="Helvetica" pitchFamily="2" charset="0"/>
              </a:rPr>
              <a:t> </a:t>
            </a:r>
            <a:r>
              <a:rPr lang="el-GR" i="1" dirty="0">
                <a:effectLst/>
                <a:latin typeface="Helvetica" pitchFamily="2" charset="0"/>
              </a:rPr>
              <a:t>την καθοδήγηση του Επιβλέποντα Καθηγητή.</a:t>
            </a:r>
            <a:endParaRPr lang="el-GR" dirty="0">
              <a:effectLst/>
              <a:latin typeface="Helvetica" pitchFamily="2" charset="0"/>
            </a:endParaRPr>
          </a:p>
          <a:p>
            <a:r>
              <a:rPr lang="el-GR" i="1" dirty="0">
                <a:effectLst/>
                <a:latin typeface="Helvetica" pitchFamily="2" charset="0"/>
              </a:rPr>
              <a:t>Η εκπόνηση της μεταπτυχιακής εργασίας μπορεί να</a:t>
            </a:r>
            <a:r>
              <a:rPr lang="el-GR" i="0" dirty="0">
                <a:effectLst/>
                <a:latin typeface="Helvetica" pitchFamily="2" charset="0"/>
              </a:rPr>
              <a:t> </a:t>
            </a:r>
            <a:r>
              <a:rPr lang="el-GR" i="1" dirty="0">
                <a:effectLst/>
                <a:latin typeface="Helvetica" pitchFamily="2" charset="0"/>
              </a:rPr>
              <a:t>πραγματοποιηθεί είτε στο Πανεπιστήμιο Κρήτης είτε</a:t>
            </a:r>
            <a:endParaRPr lang="el-GR" dirty="0">
              <a:effectLst/>
              <a:latin typeface="Helvetica" pitchFamily="2" charset="0"/>
            </a:endParaRPr>
          </a:p>
          <a:p>
            <a:r>
              <a:rPr lang="el-GR" i="1" dirty="0">
                <a:effectLst/>
                <a:latin typeface="Helvetica" pitchFamily="2" charset="0"/>
              </a:rPr>
              <a:t>στο Εθνικό Ίδρυμα Ερευνών είτε σε συνεργαζόμενους</a:t>
            </a:r>
            <a:r>
              <a:rPr lang="el-GR" i="0" dirty="0">
                <a:effectLst/>
                <a:latin typeface="Helvetica" pitchFamily="2" charset="0"/>
              </a:rPr>
              <a:t> </a:t>
            </a:r>
            <a:r>
              <a:rPr lang="el-GR" i="1" dirty="0">
                <a:effectLst/>
                <a:latin typeface="Helvetica" pitchFamily="2" charset="0"/>
              </a:rPr>
              <a:t>φορείς του ιδιωτικού και δημόσιου τομέα που </a:t>
            </a:r>
            <a:r>
              <a:rPr lang="el-GR" i="1" dirty="0" err="1">
                <a:effectLst/>
                <a:latin typeface="Helvetica" pitchFamily="2" charset="0"/>
              </a:rPr>
              <a:t>συμμε</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τέχουν</a:t>
            </a:r>
            <a:r>
              <a:rPr lang="el-GR" i="1" dirty="0">
                <a:effectLst/>
                <a:latin typeface="Helvetica" pitchFamily="2" charset="0"/>
              </a:rPr>
              <a:t> στο ΔΠΜΣ. Ο επιβλέπων της μεταπτυχιακής</a:t>
            </a:r>
            <a:r>
              <a:rPr lang="el-GR" i="0" dirty="0">
                <a:effectLst/>
                <a:latin typeface="Helvetica" pitchFamily="2" charset="0"/>
              </a:rPr>
              <a:t> </a:t>
            </a:r>
            <a:r>
              <a:rPr lang="el-GR" i="1" dirty="0">
                <a:effectLst/>
                <a:latin typeface="Helvetica" pitchFamily="2" charset="0"/>
              </a:rPr>
              <a:t>εργασίας πρέπει να είναι διδάσκων του ΔΠΜΣ </a:t>
            </a:r>
            <a:r>
              <a:rPr lang="el-GR" i="1" dirty="0" err="1">
                <a:effectLst/>
                <a:latin typeface="Helvetica" pitchFamily="2" charset="0"/>
              </a:rPr>
              <a:t>Ογκο</a:t>
            </a:r>
            <a:r>
              <a:rPr lang="el-GR" i="1" dirty="0">
                <a:effectLst/>
                <a:latin typeface="Helvetica" pitchFamily="2" charset="0"/>
              </a:rPr>
              <a:t>-</a:t>
            </a:r>
            <a:endParaRPr lang="el-GR" dirty="0">
              <a:effectLst/>
              <a:latin typeface="Helvetica" pitchFamily="2" charset="0"/>
            </a:endParaRPr>
          </a:p>
          <a:p>
            <a:r>
              <a:rPr lang="el-GR" i="1" dirty="0">
                <a:effectLst/>
                <a:latin typeface="Helvetica" pitchFamily="2" charset="0"/>
              </a:rPr>
              <a:t>λογίας. Η ολοκλήρωση της διαδικασίας εκπόνησης και</a:t>
            </a:r>
            <a:r>
              <a:rPr lang="el-GR" i="0" dirty="0">
                <a:effectLst/>
                <a:latin typeface="Helvetica" pitchFamily="2" charset="0"/>
              </a:rPr>
              <a:t> </a:t>
            </a:r>
            <a:r>
              <a:rPr lang="el-GR" i="1" dirty="0">
                <a:effectLst/>
                <a:latin typeface="Helvetica" pitchFamily="2" charset="0"/>
              </a:rPr>
              <a:t>εξέτασης της μεταπτυχιακής διπλωματικής εργασίας</a:t>
            </a:r>
            <a:endParaRPr lang="el-GR" dirty="0">
              <a:effectLst/>
              <a:latin typeface="Helvetica" pitchFamily="2" charset="0"/>
            </a:endParaRPr>
          </a:p>
          <a:p>
            <a:r>
              <a:rPr lang="el-GR" i="1" dirty="0">
                <a:effectLst/>
                <a:latin typeface="Helvetica" pitchFamily="2" charset="0"/>
              </a:rPr>
              <a:t>δεν πρέπει να υπερβαίνει το χρονικό διάστημα των δύο</a:t>
            </a:r>
            <a:r>
              <a:rPr lang="el-GR" i="0" dirty="0">
                <a:effectLst/>
                <a:latin typeface="Helvetica" pitchFamily="2" charset="0"/>
              </a:rPr>
              <a:t> </a:t>
            </a:r>
            <a:r>
              <a:rPr lang="el-GR" i="1" dirty="0">
                <a:effectLst/>
                <a:latin typeface="Helvetica" pitchFamily="2" charset="0"/>
              </a:rPr>
              <a:t>ακαδημαϊκών εξαμήνων από την ανάθεση του θέμα-</a:t>
            </a:r>
            <a:endParaRPr lang="el-GR" dirty="0">
              <a:effectLst/>
              <a:latin typeface="Helvetica" pitchFamily="2" charset="0"/>
            </a:endParaRPr>
          </a:p>
          <a:p>
            <a:r>
              <a:rPr lang="el-GR" i="1" dirty="0">
                <a:effectLst/>
                <a:latin typeface="Helvetica" pitchFamily="2" charset="0"/>
              </a:rPr>
              <a:t>τος στον φοιτητή. Παράταση μπορεί να δοθεί μόνο σε</a:t>
            </a:r>
            <a:r>
              <a:rPr lang="el-GR" i="0" dirty="0">
                <a:effectLst/>
                <a:latin typeface="Helvetica" pitchFamily="2" charset="0"/>
              </a:rPr>
              <a:t> </a:t>
            </a:r>
            <a:r>
              <a:rPr lang="el-GR" i="1" dirty="0">
                <a:effectLst/>
                <a:latin typeface="Helvetica" pitchFamily="2" charset="0"/>
              </a:rPr>
              <a:t>εξαιρετικές περιπτώσεις ύστερα από αίτηση του </a:t>
            </a:r>
            <a:r>
              <a:rPr lang="el-GR" i="1" dirty="0" err="1">
                <a:effectLst/>
                <a:latin typeface="Helvetica" pitchFamily="2" charset="0"/>
              </a:rPr>
              <a:t>φοι</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τητή</a:t>
            </a:r>
            <a:r>
              <a:rPr lang="el-GR" i="1" dirty="0">
                <a:effectLst/>
                <a:latin typeface="Helvetica" pitchFamily="2" charset="0"/>
              </a:rPr>
              <a:t> και απόφαση της ΕΠΣ, με τη σύμφωνη γνώμη του</a:t>
            </a:r>
            <a:r>
              <a:rPr lang="el-GR" i="0" dirty="0">
                <a:effectLst/>
                <a:latin typeface="Helvetica" pitchFamily="2" charset="0"/>
              </a:rPr>
              <a:t> </a:t>
            </a:r>
            <a:r>
              <a:rPr lang="el-GR" i="1" dirty="0">
                <a:effectLst/>
                <a:latin typeface="Helvetica" pitchFamily="2" charset="0"/>
              </a:rPr>
              <a:t>επιβλέποντος. Η μεταπτυχιακή εργασία παρουσιάζεται</a:t>
            </a:r>
            <a:endParaRPr lang="el-GR" dirty="0">
              <a:effectLst/>
              <a:latin typeface="Helvetica" pitchFamily="2" charset="0"/>
            </a:endParaRPr>
          </a:p>
          <a:p>
            <a:r>
              <a:rPr lang="el-GR" i="1" dirty="0">
                <a:effectLst/>
                <a:latin typeface="Helvetica" pitchFamily="2" charset="0"/>
              </a:rPr>
              <a:t>ενώπιον Τριμελούς Εξεταστικής Επιτροπής που ορίζεται</a:t>
            </a:r>
            <a:r>
              <a:rPr lang="el-GR" i="0" dirty="0">
                <a:effectLst/>
                <a:latin typeface="Helvetica" pitchFamily="2" charset="0"/>
              </a:rPr>
              <a:t> </a:t>
            </a:r>
            <a:r>
              <a:rPr lang="el-GR" i="1" dirty="0">
                <a:effectLst/>
                <a:latin typeface="Helvetica" pitchFamily="2" charset="0"/>
              </a:rPr>
              <a:t>από την ΣΕ (εάν υφίσταται) ή την Επιτροπή </a:t>
            </a:r>
            <a:r>
              <a:rPr lang="el-GR" i="1" dirty="0" err="1">
                <a:effectLst/>
                <a:latin typeface="Helvetica" pitchFamily="2" charset="0"/>
              </a:rPr>
              <a:t>Προγράμ</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ματος</a:t>
            </a:r>
            <a:r>
              <a:rPr lang="el-GR" i="1" dirty="0">
                <a:effectLst/>
                <a:latin typeface="Helvetica" pitchFamily="2" charset="0"/>
              </a:rPr>
              <a:t> Σπουδών για κάθε μεταπτυχιακή εργασία και</a:t>
            </a:r>
            <a:r>
              <a:rPr lang="el-GR" i="0" dirty="0">
                <a:effectLst/>
                <a:latin typeface="Helvetica" pitchFamily="2" charset="0"/>
              </a:rPr>
              <a:t> </a:t>
            </a:r>
            <a:r>
              <a:rPr lang="el-GR" i="1" dirty="0">
                <a:effectLst/>
                <a:latin typeface="Helvetica" pitchFamily="2" charset="0"/>
              </a:rPr>
              <a:t>στην οποία περιλαμβάνεται ο Επιβλέπων. Η παραπάνω</a:t>
            </a:r>
            <a:endParaRPr lang="el-GR" dirty="0">
              <a:effectLst/>
              <a:latin typeface="Helvetica" pitchFamily="2" charset="0"/>
            </a:endParaRPr>
          </a:p>
          <a:p>
            <a:r>
              <a:rPr lang="el-GR" i="1" dirty="0">
                <a:effectLst/>
                <a:latin typeface="Helvetica" pitchFamily="2" charset="0"/>
              </a:rPr>
              <a:t>επιτροπή καθορίζει τον τελικό βαθμό της μεταπτυχιακής διπλωματικής εργασίας. Οι εγκεκριμένες εργασίες</a:t>
            </a:r>
            <a:endParaRPr lang="el-GR" dirty="0">
              <a:effectLst/>
              <a:latin typeface="Helvetica" pitchFamily="2" charset="0"/>
            </a:endParaRPr>
          </a:p>
          <a:p>
            <a:r>
              <a:rPr lang="el-GR" i="1" dirty="0">
                <a:effectLst/>
                <a:latin typeface="Helvetica" pitchFamily="2" charset="0"/>
              </a:rPr>
              <a:t>αναρτώνται στην ιστοσελίδα του ΔΠΜΣ. Η βιβλιογραφική μεταπτυχιακή εργασία που οδηγεί σε </a:t>
            </a:r>
            <a:r>
              <a:rPr lang="el-GR" i="1" dirty="0" err="1">
                <a:effectLst/>
                <a:latin typeface="Helvetica" pitchFamily="2" charset="0"/>
              </a:rPr>
              <a:t>δημοσίευ</a:t>
            </a:r>
            <a:r>
              <a:rPr lang="el-GR" i="1" dirty="0">
                <a:effectLst/>
                <a:latin typeface="Helvetica" pitchFamily="2" charset="0"/>
              </a:rPr>
              <a:t>-</a:t>
            </a:r>
            <a:endParaRPr lang="el-GR" dirty="0">
              <a:effectLst/>
              <a:latin typeface="Helvetica" pitchFamily="2" charset="0"/>
            </a:endParaRPr>
          </a:p>
          <a:p>
            <a:r>
              <a:rPr lang="el-GR" i="1" dirty="0" err="1">
                <a:effectLst/>
                <a:latin typeface="Helvetica" pitchFamily="2" charset="0"/>
              </a:rPr>
              <a:t>ση</a:t>
            </a:r>
            <a:r>
              <a:rPr lang="el-GR" i="1" dirty="0">
                <a:effectLst/>
                <a:latin typeface="Helvetica" pitchFamily="2" charset="0"/>
              </a:rPr>
              <a:t> (προσκόμιση </a:t>
            </a:r>
            <a:r>
              <a:rPr lang="en-GB" i="1" dirty="0">
                <a:effectLst/>
                <a:latin typeface="Helvetica" pitchFamily="2" charset="0"/>
              </a:rPr>
              <a:t>submission letter) </a:t>
            </a:r>
            <a:r>
              <a:rPr lang="el-GR" i="1" dirty="0">
                <a:effectLst/>
                <a:latin typeface="Helvetica" pitchFamily="2" charset="0"/>
              </a:rPr>
              <a:t>σε κάποιο έγκριτο</a:t>
            </a:r>
            <a:r>
              <a:rPr lang="el-GR" i="0" dirty="0">
                <a:effectLst/>
                <a:latin typeface="Helvetica" pitchFamily="2" charset="0"/>
              </a:rPr>
              <a:t> </a:t>
            </a:r>
            <a:r>
              <a:rPr lang="el-GR" i="1" dirty="0">
                <a:effectLst/>
                <a:latin typeface="Helvetica" pitchFamily="2" charset="0"/>
              </a:rPr>
              <a:t>επιστημονικό περιοδικό (σύμφωνα με τον κανονισμό</a:t>
            </a:r>
            <a:endParaRPr lang="el-GR" dirty="0">
              <a:effectLst/>
              <a:latin typeface="Helvetica" pitchFamily="2" charset="0"/>
            </a:endParaRPr>
          </a:p>
          <a:p>
            <a:r>
              <a:rPr lang="el-GR" i="1" dirty="0">
                <a:effectLst/>
                <a:latin typeface="Helvetica" pitchFamily="2" charset="0"/>
              </a:rPr>
              <a:t>μεταπτυχιακών σπουδών) δύναται να βαθμολογηθεί</a:t>
            </a:r>
            <a:r>
              <a:rPr lang="el-GR" i="0" dirty="0">
                <a:effectLst/>
                <a:latin typeface="Helvetica" pitchFamily="2" charset="0"/>
              </a:rPr>
              <a:t> </a:t>
            </a:r>
            <a:r>
              <a:rPr lang="el-GR" i="1" dirty="0">
                <a:effectLst/>
                <a:latin typeface="Helvetica" pitchFamily="2" charset="0"/>
              </a:rPr>
              <a:t>με 10, σε διαφορετική περίπτωση η μέγιστη δυνατή</a:t>
            </a:r>
            <a:endParaRPr lang="el-GR" dirty="0">
              <a:effectLst/>
              <a:latin typeface="Helvetica" pitchFamily="2" charset="0"/>
            </a:endParaRPr>
          </a:p>
          <a:p>
            <a:r>
              <a:rPr lang="el-GR" i="1" dirty="0">
                <a:effectLst/>
                <a:latin typeface="Helvetica" pitchFamily="2" charset="0"/>
              </a:rPr>
              <a:t>βαθμολογία είναι 8.</a:t>
            </a:r>
            <a:endParaRPr lang="el-GR" dirty="0">
              <a:effectLst/>
              <a:latin typeface="Helvetica" pitchFamily="2" charset="0"/>
            </a:endParaRPr>
          </a:p>
          <a:p>
            <a:endParaRPr lang="el-GR" baseline="0" dirty="0"/>
          </a:p>
        </p:txBody>
      </p:sp>
      <p:sp>
        <p:nvSpPr>
          <p:cNvPr id="4" name="Slide Number Placeholder 3">
            <a:extLst>
              <a:ext uri="{FF2B5EF4-FFF2-40B4-BE49-F238E27FC236}">
                <a16:creationId xmlns:a16="http://schemas.microsoft.com/office/drawing/2014/main" id="{2FD13931-EB86-D919-1EA1-0A9A1C8D183D}"/>
              </a:ext>
            </a:extLst>
          </p:cNvPr>
          <p:cNvSpPr>
            <a:spLocks noGrp="1"/>
          </p:cNvSpPr>
          <p:nvPr>
            <p:ph type="sldNum" sz="quarter" idx="10"/>
          </p:nvPr>
        </p:nvSpPr>
        <p:spPr/>
        <p:txBody>
          <a:bodyPr/>
          <a:lstStyle/>
          <a:p>
            <a:fld id="{F14A9E86-A72E-B64B-90BE-508EF96376F1}" type="slidenum">
              <a:rPr lang="en-US" smtClean="0"/>
              <a:t>13</a:t>
            </a:fld>
            <a:endParaRPr lang="en-US"/>
          </a:p>
        </p:txBody>
      </p:sp>
    </p:spTree>
    <p:extLst>
      <p:ext uri="{BB962C8B-B14F-4D97-AF65-F5344CB8AC3E}">
        <p14:creationId xmlns:p14="http://schemas.microsoft.com/office/powerpoint/2010/main" val="126241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err="1">
                <a:solidFill>
                  <a:schemeClr val="tx1"/>
                </a:solidFill>
                <a:effectLst/>
                <a:latin typeface="+mn-lt"/>
                <a:ea typeface="+mn-ea"/>
                <a:cs typeface="+mn-cs"/>
              </a:rPr>
              <a:t>Μετα</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επιτυχη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ολοκλήρωση</a:t>
            </a:r>
            <a:r>
              <a:rPr lang="el-GR" sz="1200" kern="1200" dirty="0">
                <a:solidFill>
                  <a:schemeClr val="tx1"/>
                </a:solidFill>
                <a:effectLst/>
                <a:latin typeface="+mn-lt"/>
                <a:ea typeface="+mn-ea"/>
                <a:cs typeface="+mn-cs"/>
              </a:rPr>
              <a:t> του Δ.Μ.Π.Σ.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το </a:t>
            </a:r>
            <a:r>
              <a:rPr lang="el-GR" sz="1200" kern="1200" dirty="0" err="1">
                <a:solidFill>
                  <a:schemeClr val="tx1"/>
                </a:solidFill>
                <a:effectLst/>
                <a:latin typeface="+mn-lt"/>
                <a:ea typeface="+mn-ea"/>
                <a:cs typeface="+mn-cs"/>
              </a:rPr>
              <a:t>Μεταπτυχιακο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Φοιτητη</a:t>
            </a:r>
            <a:r>
              <a:rPr lang="el-GR" sz="1200" kern="1200" dirty="0">
                <a:solidFill>
                  <a:schemeClr val="tx1"/>
                </a:solidFill>
                <a:effectLst/>
                <a:latin typeface="+mn-lt"/>
                <a:ea typeface="+mn-ea"/>
                <a:cs typeface="+mn-cs"/>
              </a:rPr>
              <a:t>́, θα </a:t>
            </a:r>
            <a:r>
              <a:rPr lang="el-GR" sz="1200" kern="1200" dirty="0" err="1">
                <a:solidFill>
                  <a:schemeClr val="tx1"/>
                </a:solidFill>
                <a:effectLst/>
                <a:latin typeface="+mn-lt"/>
                <a:ea typeface="+mn-ea"/>
                <a:cs typeface="+mn-cs"/>
              </a:rPr>
              <a:t>χορηγείται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το </a:t>
            </a:r>
            <a:r>
              <a:rPr lang="el-GR" sz="1200" kern="1200" dirty="0" err="1">
                <a:solidFill>
                  <a:schemeClr val="tx1"/>
                </a:solidFill>
                <a:effectLst/>
                <a:latin typeface="+mn-lt"/>
                <a:ea typeface="+mn-ea"/>
                <a:cs typeface="+mn-cs"/>
              </a:rPr>
              <a:t>Πανεπιστήμιο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Κρήτης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Δίπλωμα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Μεταπτυχιακών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Σπουδών</a:t>
            </a:r>
            <a:r>
              <a:rPr lang="el-GR" sz="1200" kern="1200" dirty="0">
                <a:solidFill>
                  <a:schemeClr val="tx1"/>
                </a:solidFill>
                <a:effectLst/>
                <a:latin typeface="+mn-lt"/>
                <a:ea typeface="+mn-ea"/>
                <a:cs typeface="+mn-cs"/>
              </a:rPr>
              <a:t> με </a:t>
            </a:r>
            <a:r>
              <a:rPr lang="el-GR" sz="1200" kern="1200" dirty="0" err="1">
                <a:solidFill>
                  <a:schemeClr val="tx1"/>
                </a:solidFill>
                <a:effectLst/>
                <a:latin typeface="+mn-lt"/>
                <a:ea typeface="+mn-ea"/>
                <a:cs typeface="+mn-cs"/>
              </a:rPr>
              <a:t>τίτλο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Ογκολογία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Ογκογένεση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έως</a:t>
            </a:r>
            <a:r>
              <a:rPr lang="el-GR" sz="1200" kern="1200" dirty="0">
                <a:solidFill>
                  <a:schemeClr val="tx1"/>
                </a:solidFill>
                <a:effectLst/>
                <a:latin typeface="+mn-lt"/>
                <a:ea typeface="+mn-ea"/>
                <a:cs typeface="+mn-cs"/>
              </a:rPr>
              <a:t> τη </a:t>
            </a:r>
            <a:r>
              <a:rPr lang="el-GR" sz="1200" kern="1200" dirty="0" err="1">
                <a:solidFill>
                  <a:schemeClr val="tx1"/>
                </a:solidFill>
                <a:effectLst/>
                <a:latin typeface="+mn-lt"/>
                <a:ea typeface="+mn-ea"/>
                <a:cs typeface="+mn-cs"/>
              </a:rPr>
              <a:t>Θεραπεία</a:t>
            </a:r>
            <a:r>
              <a:rPr lang="el-GR" sz="1200" kern="1200" dirty="0">
                <a:solidFill>
                  <a:schemeClr val="tx1"/>
                </a:solidFill>
                <a:effectLst/>
                <a:latin typeface="+mn-lt"/>
                <a:ea typeface="+mn-ea"/>
                <a:cs typeface="+mn-cs"/>
              </a:rPr>
              <a:t>», στο </a:t>
            </a:r>
            <a:r>
              <a:rPr lang="el-GR" sz="1200" kern="1200" dirty="0" err="1">
                <a:solidFill>
                  <a:schemeClr val="tx1"/>
                </a:solidFill>
                <a:effectLst/>
                <a:latin typeface="+mn-lt"/>
                <a:ea typeface="+mn-ea"/>
                <a:cs typeface="+mn-cs"/>
              </a:rPr>
              <a:t>οποίο</a:t>
            </a:r>
            <a:r>
              <a:rPr lang="el-GR" sz="1200" kern="1200" dirty="0">
                <a:solidFill>
                  <a:schemeClr val="tx1"/>
                </a:solidFill>
                <a:effectLst/>
                <a:latin typeface="+mn-lt"/>
                <a:ea typeface="+mn-ea"/>
                <a:cs typeface="+mn-cs"/>
              </a:rPr>
              <a:t> θα </a:t>
            </a:r>
            <a:r>
              <a:rPr lang="el-GR" sz="1200" kern="1200" dirty="0" err="1">
                <a:solidFill>
                  <a:schemeClr val="tx1"/>
                </a:solidFill>
                <a:effectLst/>
                <a:latin typeface="+mn-lt"/>
                <a:ea typeface="+mn-ea"/>
                <a:cs typeface="+mn-cs"/>
              </a:rPr>
              <a:t>αναγράφονται</a:t>
            </a:r>
            <a:r>
              <a:rPr lang="el-GR" sz="1200" kern="1200" dirty="0">
                <a:solidFill>
                  <a:schemeClr val="tx1"/>
                </a:solidFill>
                <a:effectLst/>
                <a:latin typeface="+mn-lt"/>
                <a:ea typeface="+mn-ea"/>
                <a:cs typeface="+mn-cs"/>
              </a:rPr>
              <a:t> τα </a:t>
            </a:r>
            <a:r>
              <a:rPr lang="el-GR" sz="1200" kern="1200" dirty="0" err="1">
                <a:solidFill>
                  <a:schemeClr val="tx1"/>
                </a:solidFill>
                <a:effectLst/>
                <a:latin typeface="+mn-lt"/>
                <a:ea typeface="+mn-ea"/>
                <a:cs typeface="+mn-cs"/>
              </a:rPr>
              <a:t>συνεργαζόμενα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Ιδρύματα</a:t>
            </a:r>
            <a:r>
              <a:rPr lang="el-GR" sz="1200" kern="1200" dirty="0">
                <a:solidFill>
                  <a:schemeClr val="tx1"/>
                </a:solidFill>
                <a:effectLst/>
                <a:latin typeface="+mn-lt"/>
                <a:ea typeface="+mn-ea"/>
                <a:cs typeface="+mn-cs"/>
              </a:rPr>
              <a:t>, το </a:t>
            </a:r>
            <a:r>
              <a:rPr lang="el-GR" sz="1200" kern="1200" dirty="0" err="1">
                <a:solidFill>
                  <a:schemeClr val="tx1"/>
                </a:solidFill>
                <a:effectLst/>
                <a:latin typeface="+mn-lt"/>
                <a:ea typeface="+mn-ea"/>
                <a:cs typeface="+mn-cs"/>
              </a:rPr>
              <a:t>Τμήμα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και το Ινστιτούτο Βιολογίας, Φαρμακευτικής Χημείας και Βιοτεχνολογίας του </a:t>
            </a:r>
            <a:r>
              <a:rPr lang="el-GR" sz="1200" kern="1200" dirty="0" err="1">
                <a:solidFill>
                  <a:schemeClr val="tx1"/>
                </a:solidFill>
                <a:effectLst/>
                <a:latin typeface="+mn-lt"/>
                <a:ea typeface="+mn-ea"/>
                <a:cs typeface="+mn-cs"/>
              </a:rPr>
              <a:t>Εθνι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κου</a:t>
            </a:r>
            <a:r>
              <a:rPr lang="el-GR" sz="1200" kern="1200" dirty="0">
                <a:solidFill>
                  <a:schemeClr val="tx1"/>
                </a:solidFill>
                <a:effectLst/>
                <a:latin typeface="+mn-lt"/>
                <a:ea typeface="+mn-ea"/>
                <a:cs typeface="+mn-cs"/>
              </a:rPr>
              <a:t>́ Ιδρύματος Ερευνών, και θα </a:t>
            </a:r>
            <a:r>
              <a:rPr lang="el-GR" sz="1200" kern="1200" dirty="0" err="1">
                <a:solidFill>
                  <a:schemeClr val="tx1"/>
                </a:solidFill>
                <a:effectLst/>
                <a:latin typeface="+mn-lt"/>
                <a:ea typeface="+mn-ea"/>
                <a:cs typeface="+mn-cs"/>
              </a:rPr>
              <a:t>υπογράφεται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τον </a:t>
            </a:r>
            <a:r>
              <a:rPr lang="el-GR" sz="1200" kern="1200" dirty="0" err="1">
                <a:solidFill>
                  <a:schemeClr val="tx1"/>
                </a:solidFill>
                <a:effectLst/>
                <a:latin typeface="+mn-lt"/>
                <a:ea typeface="+mn-ea"/>
                <a:cs typeface="+mn-cs"/>
              </a:rPr>
              <a:t>Πρύτανη</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Πανεπιστημίου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Κρήτης</a:t>
            </a:r>
            <a:r>
              <a:rPr lang="el-GR" sz="1200" kern="1200" dirty="0">
                <a:solidFill>
                  <a:schemeClr val="tx1"/>
                </a:solidFill>
                <a:effectLst/>
                <a:latin typeface="+mn-lt"/>
                <a:ea typeface="+mn-ea"/>
                <a:cs typeface="+mn-cs"/>
              </a:rPr>
              <a:t>, τον </a:t>
            </a:r>
            <a:r>
              <a:rPr lang="el-GR" sz="1200" kern="1200" dirty="0" err="1">
                <a:solidFill>
                  <a:schemeClr val="tx1"/>
                </a:solidFill>
                <a:effectLst/>
                <a:latin typeface="+mn-lt"/>
                <a:ea typeface="+mn-ea"/>
                <a:cs typeface="+mn-cs"/>
              </a:rPr>
              <a:t>πρόεδρο</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Τμήματος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τον </a:t>
            </a:r>
            <a:r>
              <a:rPr lang="el-GR" sz="1200" kern="1200" dirty="0" err="1">
                <a:solidFill>
                  <a:schemeClr val="tx1"/>
                </a:solidFill>
                <a:effectLst/>
                <a:latin typeface="+mn-lt"/>
                <a:ea typeface="+mn-ea"/>
                <a:cs typeface="+mn-cs"/>
              </a:rPr>
              <a:t>Πρόεδρο</a:t>
            </a:r>
            <a:r>
              <a:rPr lang="el-GR" sz="1200" kern="1200" dirty="0">
                <a:solidFill>
                  <a:schemeClr val="tx1"/>
                </a:solidFill>
                <a:effectLst/>
                <a:latin typeface="+mn-lt"/>
                <a:ea typeface="+mn-ea"/>
                <a:cs typeface="+mn-cs"/>
              </a:rPr>
              <a:t> του ΕΙΕ, τον </a:t>
            </a:r>
            <a:r>
              <a:rPr lang="el-GR" sz="1200" kern="1200" dirty="0" err="1">
                <a:solidFill>
                  <a:schemeClr val="tx1"/>
                </a:solidFill>
                <a:effectLst/>
                <a:latin typeface="+mn-lt"/>
                <a:ea typeface="+mn-ea"/>
                <a:cs typeface="+mn-cs"/>
              </a:rPr>
              <a:t>Διευθυντη</a:t>
            </a:r>
            <a:r>
              <a:rPr lang="el-GR" sz="1200" kern="1200" dirty="0">
                <a:solidFill>
                  <a:schemeClr val="tx1"/>
                </a:solidFill>
                <a:effectLst/>
                <a:latin typeface="+mn-lt"/>
                <a:ea typeface="+mn-ea"/>
                <a:cs typeface="+mn-cs"/>
              </a:rPr>
              <a:t>́ του ΙΒΦΧΒ, και το </a:t>
            </a:r>
            <a:r>
              <a:rPr lang="el-GR" sz="1200" kern="1200" dirty="0" err="1">
                <a:solidFill>
                  <a:schemeClr val="tx1"/>
                </a:solidFill>
                <a:effectLst/>
                <a:latin typeface="+mn-lt"/>
                <a:ea typeface="+mn-ea"/>
                <a:cs typeface="+mn-cs"/>
              </a:rPr>
              <a:t>Γραμματέα</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Τμήματος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και θα </a:t>
            </a:r>
            <a:r>
              <a:rPr lang="el-GR" sz="1200" kern="1200" dirty="0" err="1">
                <a:solidFill>
                  <a:schemeClr val="tx1"/>
                </a:solidFill>
                <a:effectLst/>
                <a:latin typeface="+mn-lt"/>
                <a:ea typeface="+mn-ea"/>
                <a:cs typeface="+mn-cs"/>
              </a:rPr>
              <a:t>υπάρχει</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ένδειξη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ότι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πρόκειται</a:t>
            </a:r>
            <a:r>
              <a:rPr lang="el-GR" sz="1200" kern="1200" dirty="0">
                <a:solidFill>
                  <a:schemeClr val="tx1"/>
                </a:solidFill>
                <a:effectLst/>
                <a:latin typeface="+mn-lt"/>
                <a:ea typeface="+mn-ea"/>
                <a:cs typeface="+mn-cs"/>
              </a:rPr>
              <a:t> για </a:t>
            </a:r>
            <a:r>
              <a:rPr lang="el-GR" sz="1200" kern="1200" dirty="0" err="1">
                <a:solidFill>
                  <a:schemeClr val="tx1"/>
                </a:solidFill>
                <a:effectLst/>
                <a:latin typeface="+mn-lt"/>
                <a:ea typeface="+mn-ea"/>
                <a:cs typeface="+mn-cs"/>
              </a:rPr>
              <a:t>τίτλο</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χορη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γείται</a:t>
            </a:r>
            <a:r>
              <a:rPr lang="el-GR" sz="1200" kern="1200" dirty="0">
                <a:solidFill>
                  <a:schemeClr val="tx1"/>
                </a:solidFill>
                <a:effectLst/>
                <a:latin typeface="+mn-lt"/>
                <a:ea typeface="+mn-ea"/>
                <a:cs typeface="+mn-cs"/>
              </a:rPr>
              <a:t> στο </a:t>
            </a:r>
            <a:r>
              <a:rPr lang="el-GR" sz="1200" kern="1200" dirty="0" err="1">
                <a:solidFill>
                  <a:schemeClr val="tx1"/>
                </a:solidFill>
                <a:effectLst/>
                <a:latin typeface="+mn-lt"/>
                <a:ea typeface="+mn-ea"/>
                <a:cs typeface="+mn-cs"/>
              </a:rPr>
              <a:t>πλαίσιο</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επιστημονικής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συνεργασίας</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ανωτέρω</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Ιδρυμάτων</a:t>
            </a:r>
            <a:r>
              <a:rPr lang="el-GR" sz="1200" kern="1200" dirty="0">
                <a:solidFill>
                  <a:schemeClr val="tx1"/>
                </a:solidFill>
                <a:effectLst/>
                <a:latin typeface="+mn-lt"/>
                <a:ea typeface="+mn-ea"/>
                <a:cs typeface="+mn-cs"/>
              </a:rPr>
              <a:t>. </a:t>
            </a:r>
            <a:endParaRPr lang="el-GR" dirty="0"/>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14</a:t>
            </a:fld>
            <a:endParaRPr lang="en-US"/>
          </a:p>
        </p:txBody>
      </p:sp>
    </p:spTree>
    <p:extLst>
      <p:ext uri="{BB962C8B-B14F-4D97-AF65-F5344CB8AC3E}">
        <p14:creationId xmlns:p14="http://schemas.microsoft.com/office/powerpoint/2010/main" val="43479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F14A9E86-A72E-B64B-90BE-508EF96376F1}" type="slidenum">
              <a:rPr lang="en-US" smtClean="0"/>
              <a:t>15</a:t>
            </a:fld>
            <a:endParaRPr lang="en-US"/>
          </a:p>
        </p:txBody>
      </p:sp>
    </p:spTree>
    <p:extLst>
      <p:ext uri="{BB962C8B-B14F-4D97-AF65-F5344CB8AC3E}">
        <p14:creationId xmlns:p14="http://schemas.microsoft.com/office/powerpoint/2010/main" val="2900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Τελειώνοντας να αναφέρω ότι η συμβολή των γυναικών στο πρόγραμμά μας είναι ισότιμη τόσο όσον αφορά στον αριθμό διδασκόντων όσο και στον αριθμό των</a:t>
            </a:r>
            <a:r>
              <a:rPr lang="el-GR" baseline="0" dirty="0"/>
              <a:t> ωρών διδασκαλίας. Σύντομα θα έχουμε την πρώτη αξιολόγηση του προγράμματος από τους φοιτητές και την επόμενη φορά θα έχω και ποιοτικά στοιχεία στη διάθεσή μου. </a:t>
            </a:r>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16</a:t>
            </a:fld>
            <a:endParaRPr lang="en-US"/>
          </a:p>
        </p:txBody>
      </p:sp>
    </p:spTree>
    <p:extLst>
      <p:ext uri="{BB962C8B-B14F-4D97-AF65-F5344CB8AC3E}">
        <p14:creationId xmlns:p14="http://schemas.microsoft.com/office/powerpoint/2010/main" val="77745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F14A9E86-A72E-B64B-90BE-508EF96376F1}" type="slidenum">
              <a:rPr lang="en-US" smtClean="0"/>
              <a:t>17</a:t>
            </a:fld>
            <a:endParaRPr lang="en-US"/>
          </a:p>
        </p:txBody>
      </p:sp>
    </p:spTree>
    <p:extLst>
      <p:ext uri="{BB962C8B-B14F-4D97-AF65-F5344CB8AC3E}">
        <p14:creationId xmlns:p14="http://schemas.microsoft.com/office/powerpoint/2010/main" val="201477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Δεν μπορώ να παραλείψω να εκφράσω την</a:t>
            </a:r>
            <a:r>
              <a:rPr lang="el-GR" baseline="0" dirty="0"/>
              <a:t> ευγνωμοσύνη μου στο διευθυντή σπουδών και στην 8μελή διεπιστημονική ομάδα των καθηγητών ΕΙΕ και ΙΣΚ </a:t>
            </a:r>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22</a:t>
            </a:fld>
            <a:endParaRPr lang="en-US"/>
          </a:p>
        </p:txBody>
      </p:sp>
    </p:spTree>
    <p:extLst>
      <p:ext uri="{BB962C8B-B14F-4D97-AF65-F5344CB8AC3E}">
        <p14:creationId xmlns:p14="http://schemas.microsoft.com/office/powerpoint/2010/main" val="101646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a:t>
            </a:r>
            <a:r>
              <a:rPr lang="el-GR" baseline="0" dirty="0"/>
              <a:t> ειδικότητες που απαιτούνται στο τομέα της έρευνας αλλά και της εφαρμογής αυτής της επιστήμης είναι πολλές το οποίο καθιστά δύσκολο το συντονισμό και τη συνεργασία, την επικοινωνία τους αλλά και την ανταλλαγή απόψεων και εμπειριών που έχει τη δυνατότητα να βελτιώσει τα αποτελέσματα. </a:t>
            </a:r>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3</a:t>
            </a:fld>
            <a:endParaRPr lang="en-US"/>
          </a:p>
        </p:txBody>
      </p:sp>
    </p:spTree>
    <p:extLst>
      <p:ext uri="{BB962C8B-B14F-4D97-AF65-F5344CB8AC3E}">
        <p14:creationId xmlns:p14="http://schemas.microsoft.com/office/powerpoint/2010/main" val="108973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Παρόλαυτά</a:t>
            </a:r>
            <a:r>
              <a:rPr lang="el-GR" dirty="0"/>
              <a:t> στην</a:t>
            </a:r>
            <a:r>
              <a:rPr lang="el-GR" baseline="0" dirty="0"/>
              <a:t> ιστοσελίδα του Υπουργείο υγείας, μεταξύ 934 ΠΜΣ υπάρχουν 4 τίτλοι οι οποίοι αναφέρονται στην ογκολογία και μόνο ένας που στοχεύει στη σφαιρική θεώρηση της σύγχρονης ογκολογίας. </a:t>
            </a:r>
          </a:p>
          <a:p>
            <a:r>
              <a:rPr lang="el-GR" baseline="0" dirty="0"/>
              <a:t>Το </a:t>
            </a:r>
            <a:r>
              <a:rPr lang="el-GR" baseline="0" dirty="0" err="1"/>
              <a:t>Διυδρυματικό</a:t>
            </a:r>
            <a:r>
              <a:rPr lang="el-GR" baseline="0" dirty="0"/>
              <a:t> Μεταπτυχιακό Πρόγραμμα Σπουδών: «Ογκολογία: Από την Ογκογένεση στη Θεραπεία». </a:t>
            </a:r>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4</a:t>
            </a:fld>
            <a:endParaRPr lang="en-US"/>
          </a:p>
        </p:txBody>
      </p:sp>
    </p:spTree>
    <p:extLst>
      <p:ext uri="{BB962C8B-B14F-4D97-AF65-F5344CB8AC3E}">
        <p14:creationId xmlns:p14="http://schemas.microsoft.com/office/powerpoint/2010/main" val="172359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err="1">
                <a:solidFill>
                  <a:schemeClr val="tx1"/>
                </a:solidFill>
                <a:effectLst/>
                <a:latin typeface="+mn-lt"/>
                <a:ea typeface="+mn-ea"/>
                <a:cs typeface="+mn-cs"/>
              </a:rPr>
              <a:t>Σκοπός</a:t>
            </a:r>
            <a:r>
              <a:rPr lang="el-GR" sz="1200" kern="1200" dirty="0">
                <a:solidFill>
                  <a:schemeClr val="tx1"/>
                </a:solidFill>
                <a:effectLst/>
                <a:latin typeface="+mn-lt"/>
                <a:ea typeface="+mn-ea"/>
                <a:cs typeface="+mn-cs"/>
              </a:rPr>
              <a:t> του Προ- </a:t>
            </a:r>
            <a:r>
              <a:rPr lang="el-GR" sz="1200" kern="1200" dirty="0" err="1">
                <a:solidFill>
                  <a:schemeClr val="tx1"/>
                </a:solidFill>
                <a:effectLst/>
                <a:latin typeface="+mn-lt"/>
                <a:ea typeface="+mn-ea"/>
                <a:cs typeface="+mn-cs"/>
              </a:rPr>
              <a:t>γράμματος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παροχη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εκπαίδευσης</a:t>
            </a:r>
            <a:r>
              <a:rPr lang="el-GR" sz="1200" kern="1200" dirty="0">
                <a:solidFill>
                  <a:schemeClr val="tx1"/>
                </a:solidFill>
                <a:effectLst/>
                <a:latin typeface="+mn-lt"/>
                <a:ea typeface="+mn-ea"/>
                <a:cs typeface="+mn-cs"/>
              </a:rPr>
              <a:t> για τη </a:t>
            </a:r>
            <a:r>
              <a:rPr lang="el-GR" sz="1200" kern="1200" dirty="0" err="1">
                <a:solidFill>
                  <a:schemeClr val="tx1"/>
                </a:solidFill>
                <a:effectLst/>
                <a:latin typeface="+mn-lt"/>
                <a:ea typeface="+mn-ea"/>
                <a:cs typeface="+mn-cs"/>
              </a:rPr>
              <a:t>δημιουργία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νέων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επιστημόνων</a:t>
            </a:r>
            <a:r>
              <a:rPr lang="el-GR" sz="1200" kern="1200" dirty="0">
                <a:solidFill>
                  <a:schemeClr val="tx1"/>
                </a:solidFill>
                <a:effectLst/>
                <a:latin typeface="+mn-lt"/>
                <a:ea typeface="+mn-ea"/>
                <a:cs typeface="+mn-cs"/>
              </a:rPr>
              <a:t> με τις </a:t>
            </a:r>
            <a:r>
              <a:rPr lang="el-GR" sz="1200" kern="1200" dirty="0" err="1">
                <a:solidFill>
                  <a:schemeClr val="tx1"/>
                </a:solidFill>
                <a:effectLst/>
                <a:latin typeface="+mn-lt"/>
                <a:ea typeface="+mn-ea"/>
                <a:cs typeface="+mn-cs"/>
              </a:rPr>
              <a:t>απαιτούμενες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γνώσεις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δεξιότητες</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αφορούν</a:t>
            </a:r>
            <a:r>
              <a:rPr lang="el-GR" sz="1200" kern="1200" dirty="0">
                <a:solidFill>
                  <a:schemeClr val="tx1"/>
                </a:solidFill>
                <a:effectLst/>
                <a:latin typeface="+mn-lt"/>
                <a:ea typeface="+mn-ea"/>
                <a:cs typeface="+mn-cs"/>
              </a:rPr>
              <a:t> τους </a:t>
            </a:r>
            <a:r>
              <a:rPr lang="el-GR" sz="1200" kern="1200" dirty="0" err="1">
                <a:solidFill>
                  <a:schemeClr val="tx1"/>
                </a:solidFill>
                <a:effectLst/>
                <a:latin typeface="+mn-lt"/>
                <a:ea typeface="+mn-ea"/>
                <a:cs typeface="+mn-cs"/>
              </a:rPr>
              <a:t>μηχανισμούς</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ογκογένεσης</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μοριακο</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κυτταρικο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επίπεδο</a:t>
            </a:r>
            <a:r>
              <a:rPr lang="el-GR" sz="1200" kern="1200" dirty="0">
                <a:solidFill>
                  <a:schemeClr val="tx1"/>
                </a:solidFill>
                <a:effectLst/>
                <a:latin typeface="+mn-lt"/>
                <a:ea typeface="+mn-ea"/>
                <a:cs typeface="+mn-cs"/>
              </a:rPr>
              <a:t>, τις </a:t>
            </a:r>
            <a:r>
              <a:rPr lang="el-GR" sz="1200" kern="1200" dirty="0" err="1">
                <a:solidFill>
                  <a:schemeClr val="tx1"/>
                </a:solidFill>
                <a:effectLst/>
                <a:latin typeface="+mn-lt"/>
                <a:ea typeface="+mn-ea"/>
                <a:cs typeface="+mn-cs"/>
              </a:rPr>
              <a:t>σύγχρονες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προσεγγίσεις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ανίχνευσης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απεικόνισης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διάγνωσης</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ανθρώπινων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νεοπλασιών</a:t>
            </a:r>
            <a:r>
              <a:rPr lang="el-GR" sz="1200" kern="1200" dirty="0">
                <a:solidFill>
                  <a:schemeClr val="tx1"/>
                </a:solidFill>
                <a:effectLst/>
                <a:latin typeface="+mn-lt"/>
                <a:ea typeface="+mn-ea"/>
                <a:cs typeface="+mn-cs"/>
              </a:rPr>
              <a:t>, τη </a:t>
            </a:r>
            <a:r>
              <a:rPr lang="el-GR" sz="1200" kern="1200" dirty="0" err="1">
                <a:solidFill>
                  <a:schemeClr val="tx1"/>
                </a:solidFill>
                <a:effectLst/>
                <a:latin typeface="+mn-lt"/>
                <a:ea typeface="+mn-ea"/>
                <a:cs typeface="+mn-cs"/>
              </a:rPr>
              <a:t>μεταφραστικη</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κλινικη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έρευνα</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επιδημιολογία</a:t>
            </a:r>
            <a:r>
              <a:rPr lang="el-GR" sz="1200" kern="1200" dirty="0">
                <a:solidFill>
                  <a:schemeClr val="tx1"/>
                </a:solidFill>
                <a:effectLst/>
                <a:latin typeface="+mn-lt"/>
                <a:ea typeface="+mn-ea"/>
                <a:cs typeface="+mn-cs"/>
              </a:rPr>
              <a:t> και τις </a:t>
            </a:r>
            <a:r>
              <a:rPr lang="el-GR" sz="1200" kern="1200" dirty="0" err="1">
                <a:solidFill>
                  <a:schemeClr val="tx1"/>
                </a:solidFill>
                <a:effectLst/>
                <a:latin typeface="+mn-lt"/>
                <a:ea typeface="+mn-ea"/>
                <a:cs typeface="+mn-cs"/>
              </a:rPr>
              <a:t>στρατηγικές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πρόληψης</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καρκίνου</a:t>
            </a:r>
            <a:r>
              <a:rPr lang="el-GR" sz="1200" kern="1200" dirty="0">
                <a:solidFill>
                  <a:schemeClr val="tx1"/>
                </a:solidFill>
                <a:effectLst/>
                <a:latin typeface="+mn-lt"/>
                <a:ea typeface="+mn-ea"/>
                <a:cs typeface="+mn-cs"/>
              </a:rPr>
              <a:t>, τις </a:t>
            </a:r>
            <a:r>
              <a:rPr lang="el-GR" sz="1200" kern="1200" dirty="0" err="1">
                <a:solidFill>
                  <a:schemeClr val="tx1"/>
                </a:solidFill>
                <a:effectLst/>
                <a:latin typeface="+mn-lt"/>
                <a:ea typeface="+mn-ea"/>
                <a:cs typeface="+mn-cs"/>
              </a:rPr>
              <a:t>νεότερες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φαρμακολογικές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θεραπείες</a:t>
            </a:r>
            <a:r>
              <a:rPr lang="el-GR" sz="1200" kern="1200" dirty="0">
                <a:solidFill>
                  <a:schemeClr val="tx1"/>
                </a:solidFill>
                <a:effectLst/>
                <a:latin typeface="+mn-lt"/>
                <a:ea typeface="+mn-ea"/>
                <a:cs typeface="+mn-cs"/>
              </a:rPr>
              <a:t> στο </a:t>
            </a:r>
            <a:r>
              <a:rPr lang="el-GR" sz="1200" kern="1200" dirty="0" err="1">
                <a:solidFill>
                  <a:schemeClr val="tx1"/>
                </a:solidFill>
                <a:effectLst/>
                <a:latin typeface="+mn-lt"/>
                <a:ea typeface="+mn-ea"/>
                <a:cs typeface="+mn-cs"/>
              </a:rPr>
              <a:t>χώρο</a:t>
            </a:r>
            <a:r>
              <a:rPr lang="el-GR" sz="1200" kern="1200" dirty="0">
                <a:solidFill>
                  <a:schemeClr val="tx1"/>
                </a:solidFill>
                <a:effectLst/>
                <a:latin typeface="+mn-lt"/>
                <a:ea typeface="+mn-ea"/>
                <a:cs typeface="+mn-cs"/>
              </a:rPr>
              <a:t> της Ογκολογίας και τις </a:t>
            </a:r>
            <a:r>
              <a:rPr lang="el-GR" sz="1200" kern="1200" dirty="0" err="1">
                <a:solidFill>
                  <a:schemeClr val="tx1"/>
                </a:solidFill>
                <a:effectLst/>
                <a:latin typeface="+mn-lt"/>
                <a:ea typeface="+mn-ea"/>
                <a:cs typeface="+mn-cs"/>
              </a:rPr>
              <a:t>προοπτικές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εφαρμογής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προσωποποιημένων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θεραπειών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ασθενη</a:t>
            </a:r>
            <a:r>
              <a:rPr lang="el-GR" sz="1200" kern="1200" dirty="0">
                <a:solidFill>
                  <a:schemeClr val="tx1"/>
                </a:solidFill>
                <a:effectLst/>
                <a:latin typeface="+mn-lt"/>
                <a:ea typeface="+mn-ea"/>
                <a:cs typeface="+mn-cs"/>
              </a:rPr>
              <a:t>́, τις </a:t>
            </a:r>
            <a:r>
              <a:rPr lang="el-GR" sz="1200" kern="1200" dirty="0" err="1">
                <a:solidFill>
                  <a:schemeClr val="tx1"/>
                </a:solidFill>
                <a:effectLst/>
                <a:latin typeface="+mn-lt"/>
                <a:ea typeface="+mn-ea"/>
                <a:cs typeface="+mn-cs"/>
              </a:rPr>
              <a:t>επεμ</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βατικές</a:t>
            </a:r>
            <a:r>
              <a:rPr lang="el-GR" sz="1200" kern="1200" dirty="0">
                <a:solidFill>
                  <a:schemeClr val="tx1"/>
                </a:solidFill>
                <a:effectLst/>
                <a:latin typeface="+mn-lt"/>
                <a:ea typeface="+mn-ea"/>
                <a:cs typeface="+mn-cs"/>
              </a:rPr>
              <a:t> και μη </a:t>
            </a:r>
            <a:r>
              <a:rPr lang="el-GR" sz="1200" kern="1200" dirty="0" err="1">
                <a:solidFill>
                  <a:schemeClr val="tx1"/>
                </a:solidFill>
                <a:effectLst/>
                <a:latin typeface="+mn-lt"/>
                <a:ea typeface="+mn-ea"/>
                <a:cs typeface="+mn-cs"/>
              </a:rPr>
              <a:t>επεμβατικές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ογκολογικές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θεραπείες</a:t>
            </a:r>
            <a:r>
              <a:rPr lang="el-GR" sz="1200" kern="1200" dirty="0">
                <a:solidFill>
                  <a:schemeClr val="tx1"/>
                </a:solidFill>
                <a:effectLst/>
                <a:latin typeface="+mn-lt"/>
                <a:ea typeface="+mn-ea"/>
                <a:cs typeface="+mn-cs"/>
              </a:rPr>
              <a:t> κα- </a:t>
            </a:r>
            <a:r>
              <a:rPr lang="el-GR" sz="1200" kern="1200" dirty="0" err="1">
                <a:solidFill>
                  <a:schemeClr val="tx1"/>
                </a:solidFill>
                <a:effectLst/>
                <a:latin typeface="+mn-lt"/>
                <a:ea typeface="+mn-ea"/>
                <a:cs typeface="+mn-cs"/>
              </a:rPr>
              <a:t>θώς</a:t>
            </a:r>
            <a:r>
              <a:rPr lang="el-GR" sz="1200" kern="1200" dirty="0">
                <a:solidFill>
                  <a:schemeClr val="tx1"/>
                </a:solidFill>
                <a:effectLst/>
                <a:latin typeface="+mn-lt"/>
                <a:ea typeface="+mn-ea"/>
                <a:cs typeface="+mn-cs"/>
              </a:rPr>
              <a:t> και την </a:t>
            </a:r>
            <a:r>
              <a:rPr lang="el-GR" sz="1200" kern="1200" dirty="0" err="1">
                <a:solidFill>
                  <a:schemeClr val="tx1"/>
                </a:solidFill>
                <a:effectLst/>
                <a:latin typeface="+mn-lt"/>
                <a:ea typeface="+mn-ea"/>
                <a:cs typeface="+mn-cs"/>
              </a:rPr>
              <a:t>αξιολόγηση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οικονομικών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παραμέτρων</a:t>
            </a:r>
            <a:r>
              <a:rPr lang="el-GR" sz="1200" kern="1200" dirty="0">
                <a:solidFill>
                  <a:schemeClr val="tx1"/>
                </a:solidFill>
                <a:effectLst/>
                <a:latin typeface="+mn-lt"/>
                <a:ea typeface="+mn-ea"/>
                <a:cs typeface="+mn-cs"/>
              </a:rPr>
              <a:t> στην </a:t>
            </a:r>
            <a:r>
              <a:rPr lang="el-GR" sz="1200" kern="1200" dirty="0" err="1">
                <a:solidFill>
                  <a:schemeClr val="tx1"/>
                </a:solidFill>
                <a:effectLst/>
                <a:latin typeface="+mn-lt"/>
                <a:ea typeface="+mn-ea"/>
                <a:cs typeface="+mn-cs"/>
              </a:rPr>
              <a:t>ανάπτυξη</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χορήγηση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ογκολογικών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σκευασμάτων</a:t>
            </a:r>
            <a:r>
              <a:rPr lang="el-GR" sz="1200" kern="1200" dirty="0">
                <a:solidFill>
                  <a:schemeClr val="tx1"/>
                </a:solidFill>
                <a:effectLst/>
                <a:latin typeface="+mn-lt"/>
                <a:ea typeface="+mn-ea"/>
                <a:cs typeface="+mn-cs"/>
              </a:rPr>
              <a:t>. Οι </a:t>
            </a:r>
            <a:r>
              <a:rPr lang="el-GR" sz="1200" kern="1200" dirty="0" err="1">
                <a:solidFill>
                  <a:schemeClr val="tx1"/>
                </a:solidFill>
                <a:effectLst/>
                <a:latin typeface="+mn-lt"/>
                <a:ea typeface="+mn-ea"/>
                <a:cs typeface="+mn-cs"/>
              </a:rPr>
              <a:t>απόφοιτοι</a:t>
            </a:r>
            <a:r>
              <a:rPr lang="el-GR" sz="1200" kern="1200" dirty="0">
                <a:solidFill>
                  <a:schemeClr val="tx1"/>
                </a:solidFill>
                <a:effectLst/>
                <a:latin typeface="+mn-lt"/>
                <a:ea typeface="+mn-ea"/>
                <a:cs typeface="+mn-cs"/>
              </a:rPr>
              <a:t> του ΔΠΜΣ θα </a:t>
            </a:r>
            <a:r>
              <a:rPr lang="el-GR" sz="1200" kern="1200" dirty="0" err="1">
                <a:solidFill>
                  <a:schemeClr val="tx1"/>
                </a:solidFill>
                <a:effectLst/>
                <a:latin typeface="+mn-lt"/>
                <a:ea typeface="+mn-ea"/>
                <a:cs typeface="+mn-cs"/>
              </a:rPr>
              <a:t>μπορούν</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αντιμετωπίζουν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επιτυχώς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αποτελεσματικα</a:t>
            </a:r>
            <a:r>
              <a:rPr lang="el-GR" sz="1200" kern="1200" dirty="0">
                <a:solidFill>
                  <a:schemeClr val="tx1"/>
                </a:solidFill>
                <a:effectLst/>
                <a:latin typeface="+mn-lt"/>
                <a:ea typeface="+mn-ea"/>
                <a:cs typeface="+mn-cs"/>
              </a:rPr>
              <a:t>́ τις </a:t>
            </a:r>
            <a:r>
              <a:rPr lang="el-GR" sz="1200" kern="1200" dirty="0" err="1">
                <a:solidFill>
                  <a:schemeClr val="tx1"/>
                </a:solidFill>
                <a:effectLst/>
                <a:latin typeface="+mn-lt"/>
                <a:ea typeface="+mn-ea"/>
                <a:cs typeface="+mn-cs"/>
              </a:rPr>
              <a:t>αυξανόμενες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προκλη</a:t>
            </a:r>
            <a:r>
              <a:rPr lang="el-GR" sz="1200" kern="1200" dirty="0">
                <a:solidFill>
                  <a:schemeClr val="tx1"/>
                </a:solidFill>
                <a:effectLst/>
                <a:latin typeface="+mn-lt"/>
                <a:ea typeface="+mn-ea"/>
                <a:cs typeface="+mn-cs"/>
              </a:rPr>
              <a:t>́- σεις του </a:t>
            </a:r>
            <a:r>
              <a:rPr lang="el-GR" sz="1200" kern="1200" dirty="0" err="1">
                <a:solidFill>
                  <a:schemeClr val="tx1"/>
                </a:solidFill>
                <a:effectLst/>
                <a:latin typeface="+mn-lt"/>
                <a:ea typeface="+mn-ea"/>
                <a:cs typeface="+mn-cs"/>
              </a:rPr>
              <a:t>πεδίου</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Ογκολογικής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έρευνας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πρακτικής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ακολουθώντας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ακαδημαϊκές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κατευθύνσεις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εκπόνηση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διδακτορικής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διατριβής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κτλ</a:t>
            </a:r>
            <a:r>
              <a:rPr lang="el-GR" sz="1200" kern="1200" dirty="0">
                <a:solidFill>
                  <a:schemeClr val="tx1"/>
                </a:solidFill>
                <a:effectLst/>
                <a:latin typeface="+mn-lt"/>
                <a:ea typeface="+mn-ea"/>
                <a:cs typeface="+mn-cs"/>
              </a:rPr>
              <a:t>) ή/και </a:t>
            </a:r>
            <a:r>
              <a:rPr lang="el-GR" sz="1200" kern="1200" dirty="0" err="1">
                <a:solidFill>
                  <a:schemeClr val="tx1"/>
                </a:solidFill>
                <a:effectLst/>
                <a:latin typeface="+mn-lt"/>
                <a:ea typeface="+mn-ea"/>
                <a:cs typeface="+mn-cs"/>
              </a:rPr>
              <a:t>στελεχώνοντας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νητικές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υποδομές</a:t>
            </a:r>
            <a:r>
              <a:rPr lang="el-GR" sz="1200" kern="1200" dirty="0">
                <a:solidFill>
                  <a:schemeClr val="tx1"/>
                </a:solidFill>
                <a:effectLst/>
                <a:latin typeface="+mn-lt"/>
                <a:ea typeface="+mn-ea"/>
                <a:cs typeface="+mn-cs"/>
              </a:rPr>
              <a:t> στην </a:t>
            </a:r>
            <a:r>
              <a:rPr lang="el-GR" sz="1200" kern="1200" dirty="0" err="1">
                <a:solidFill>
                  <a:schemeClr val="tx1"/>
                </a:solidFill>
                <a:effectLst/>
                <a:latin typeface="+mn-lt"/>
                <a:ea typeface="+mn-ea"/>
                <a:cs typeface="+mn-cs"/>
              </a:rPr>
              <a:t>Ελλάδα</a:t>
            </a:r>
            <a:r>
              <a:rPr lang="el-GR" sz="1200" kern="1200" dirty="0">
                <a:solidFill>
                  <a:schemeClr val="tx1"/>
                </a:solidFill>
                <a:effectLst/>
                <a:latin typeface="+mn-lt"/>
                <a:ea typeface="+mn-ea"/>
                <a:cs typeface="+mn-cs"/>
              </a:rPr>
              <a:t> ή το </a:t>
            </a:r>
            <a:r>
              <a:rPr lang="el-GR" sz="1200" kern="1200" dirty="0" err="1">
                <a:solidFill>
                  <a:schemeClr val="tx1"/>
                </a:solidFill>
                <a:effectLst/>
                <a:latin typeface="+mn-lt"/>
                <a:ea typeface="+mn-ea"/>
                <a:cs typeface="+mn-cs"/>
              </a:rPr>
              <a:t>εξωτερικο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Περαιτε</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ρω</a:t>
            </a:r>
            <a:r>
              <a:rPr lang="el-GR" sz="1200" kern="1200" dirty="0">
                <a:solidFill>
                  <a:schemeClr val="tx1"/>
                </a:solidFill>
                <a:effectLst/>
                <a:latin typeface="+mn-lt"/>
                <a:ea typeface="+mn-ea"/>
                <a:cs typeface="+mn-cs"/>
              </a:rPr>
              <a:t>, οι </a:t>
            </a:r>
            <a:r>
              <a:rPr lang="el-GR" sz="1200" kern="1200" dirty="0" err="1">
                <a:solidFill>
                  <a:schemeClr val="tx1"/>
                </a:solidFill>
                <a:effectLst/>
                <a:latin typeface="+mn-lt"/>
                <a:ea typeface="+mn-ea"/>
                <a:cs typeface="+mn-cs"/>
              </a:rPr>
              <a:t>απόφοιτοι</a:t>
            </a:r>
            <a:r>
              <a:rPr lang="el-GR" sz="1200" kern="1200" dirty="0">
                <a:solidFill>
                  <a:schemeClr val="tx1"/>
                </a:solidFill>
                <a:effectLst/>
                <a:latin typeface="+mn-lt"/>
                <a:ea typeface="+mn-ea"/>
                <a:cs typeface="+mn-cs"/>
              </a:rPr>
              <a:t> του ΠΜΣ θα </a:t>
            </a:r>
            <a:r>
              <a:rPr lang="el-GR" sz="1200" kern="1200" dirty="0" err="1">
                <a:solidFill>
                  <a:schemeClr val="tx1"/>
                </a:solidFill>
                <a:effectLst/>
                <a:latin typeface="+mn-lt"/>
                <a:ea typeface="+mn-ea"/>
                <a:cs typeface="+mn-cs"/>
              </a:rPr>
              <a:t>μπορούν</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εργαστούν</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τμήματα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έρευνας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ανάπτυξης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φαρμακευτικών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ρειών</a:t>
            </a:r>
            <a:r>
              <a:rPr lang="el-GR" sz="1200" kern="1200" dirty="0">
                <a:solidFill>
                  <a:schemeClr val="tx1"/>
                </a:solidFill>
                <a:effectLst/>
                <a:latin typeface="+mn-lt"/>
                <a:ea typeface="+mn-ea"/>
                <a:cs typeface="+mn-cs"/>
              </a:rPr>
              <a:t> και να </a:t>
            </a:r>
            <a:r>
              <a:rPr lang="el-GR" sz="1200" kern="1200" dirty="0" err="1">
                <a:solidFill>
                  <a:schemeClr val="tx1"/>
                </a:solidFill>
                <a:effectLst/>
                <a:latin typeface="+mn-lt"/>
                <a:ea typeface="+mn-ea"/>
                <a:cs typeface="+mn-cs"/>
              </a:rPr>
              <a:t>ιδρύσουν</a:t>
            </a:r>
            <a:r>
              <a:rPr lang="el-GR" sz="1200" kern="1200" dirty="0">
                <a:solidFill>
                  <a:schemeClr val="tx1"/>
                </a:solidFill>
                <a:effectLst/>
                <a:latin typeface="+mn-lt"/>
                <a:ea typeface="+mn-ea"/>
                <a:cs typeface="+mn-cs"/>
              </a:rPr>
              <a:t>/</a:t>
            </a:r>
            <a:r>
              <a:rPr lang="el-GR" sz="1200" kern="1200" dirty="0" err="1">
                <a:solidFill>
                  <a:schemeClr val="tx1"/>
                </a:solidFill>
                <a:effectLst/>
                <a:latin typeface="+mn-lt"/>
                <a:ea typeface="+mn-ea"/>
                <a:cs typeface="+mn-cs"/>
              </a:rPr>
              <a:t>στελεχώσουν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βιοτεχνολογικές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εταιρίες</a:t>
            </a:r>
            <a:r>
              <a:rPr lang="el-GR" sz="1200" kern="1200" dirty="0">
                <a:solidFill>
                  <a:schemeClr val="tx1"/>
                </a:solidFill>
                <a:effectLst/>
                <a:latin typeface="+mn-lt"/>
                <a:ea typeface="+mn-ea"/>
                <a:cs typeface="+mn-cs"/>
              </a:rPr>
              <a:t> στο </a:t>
            </a:r>
            <a:r>
              <a:rPr lang="el-GR" sz="1200" kern="1200" dirty="0" err="1">
                <a:solidFill>
                  <a:schemeClr val="tx1"/>
                </a:solidFill>
                <a:effectLst/>
                <a:latin typeface="+mn-lt"/>
                <a:ea typeface="+mn-ea"/>
                <a:cs typeface="+mn-cs"/>
              </a:rPr>
              <a:t>χώρο</a:t>
            </a:r>
            <a:r>
              <a:rPr lang="el-GR" sz="1200" kern="1200" dirty="0">
                <a:solidFill>
                  <a:schemeClr val="tx1"/>
                </a:solidFill>
                <a:effectLst/>
                <a:latin typeface="+mn-lt"/>
                <a:ea typeface="+mn-ea"/>
                <a:cs typeface="+mn-cs"/>
              </a:rPr>
              <a:t> της Ογκολογίας. </a:t>
            </a:r>
            <a:endParaRPr lang="el-GR" dirty="0"/>
          </a:p>
          <a:p>
            <a:r>
              <a:rPr lang="el-GR" sz="1200" kern="1200" dirty="0" err="1">
                <a:solidFill>
                  <a:schemeClr val="tx1"/>
                </a:solidFill>
                <a:effectLst/>
                <a:latin typeface="+mn-lt"/>
                <a:ea typeface="+mn-ea"/>
                <a:cs typeface="+mn-cs"/>
              </a:rPr>
              <a:t>Ειδικότερα</a:t>
            </a:r>
            <a:r>
              <a:rPr lang="el-GR" sz="1200" kern="1200" dirty="0">
                <a:solidFill>
                  <a:schemeClr val="tx1"/>
                </a:solidFill>
                <a:effectLst/>
                <a:latin typeface="+mn-lt"/>
                <a:ea typeface="+mn-ea"/>
                <a:cs typeface="+mn-cs"/>
              </a:rPr>
              <a:t>, με τη </a:t>
            </a:r>
            <a:r>
              <a:rPr lang="el-GR" sz="1200" kern="1200" dirty="0" err="1">
                <a:solidFill>
                  <a:schemeClr val="tx1"/>
                </a:solidFill>
                <a:effectLst/>
                <a:latin typeface="+mn-lt"/>
                <a:ea typeface="+mn-ea"/>
                <a:cs typeface="+mn-cs"/>
              </a:rPr>
              <a:t>συνεργασία</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Τμήματος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Πανεπιστημίου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Κρήτης</a:t>
            </a:r>
            <a:r>
              <a:rPr lang="el-GR" sz="1200" kern="1200" dirty="0">
                <a:solidFill>
                  <a:schemeClr val="tx1"/>
                </a:solidFill>
                <a:effectLst/>
                <a:latin typeface="+mn-lt"/>
                <a:ea typeface="+mn-ea"/>
                <a:cs typeface="+mn-cs"/>
              </a:rPr>
              <a:t> και του </a:t>
            </a:r>
            <a:r>
              <a:rPr lang="el-GR" sz="1200" kern="1200" dirty="0" err="1">
                <a:solidFill>
                  <a:schemeClr val="tx1"/>
                </a:solidFill>
                <a:effectLst/>
                <a:latin typeface="+mn-lt"/>
                <a:ea typeface="+mn-ea"/>
                <a:cs typeface="+mn-cs"/>
              </a:rPr>
              <a:t>Ινστιτούτου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Βιολο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γίας</a:t>
            </a:r>
            <a:r>
              <a:rPr lang="el-GR" sz="1200" kern="1200" dirty="0">
                <a:solidFill>
                  <a:schemeClr val="tx1"/>
                </a:solidFill>
                <a:effectLst/>
                <a:latin typeface="+mn-lt"/>
                <a:ea typeface="+mn-ea"/>
                <a:cs typeface="+mn-cs"/>
              </a:rPr>
              <a:t>, Φαρμακευτικής Χημείας και Βιοτεχνολογίας του Εθνικού Ιδρύματος Ερευνών </a:t>
            </a:r>
            <a:r>
              <a:rPr lang="el-GR" sz="1200" kern="1200" dirty="0" err="1">
                <a:solidFill>
                  <a:schemeClr val="tx1"/>
                </a:solidFill>
                <a:effectLst/>
                <a:latin typeface="+mn-lt"/>
                <a:ea typeface="+mn-ea"/>
                <a:cs typeface="+mn-cs"/>
              </a:rPr>
              <a:t>επιδιώκεται</a:t>
            </a:r>
            <a:r>
              <a:rPr lang="el-GR" sz="1200" kern="1200" dirty="0">
                <a:solidFill>
                  <a:schemeClr val="tx1"/>
                </a:solidFill>
                <a:effectLst/>
                <a:latin typeface="+mn-lt"/>
                <a:ea typeface="+mn-ea"/>
                <a:cs typeface="+mn-cs"/>
              </a:rPr>
              <a:t>: </a:t>
            </a:r>
            <a:endParaRPr lang="el-GR" dirty="0"/>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5</a:t>
            </a:fld>
            <a:endParaRPr lang="en-US"/>
          </a:p>
        </p:txBody>
      </p:sp>
    </p:spTree>
    <p:extLst>
      <p:ext uri="{BB962C8B-B14F-4D97-AF65-F5344CB8AC3E}">
        <p14:creationId xmlns:p14="http://schemas.microsoft.com/office/powerpoint/2010/main" val="44150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6</a:t>
            </a:fld>
            <a:endParaRPr lang="en-US"/>
          </a:p>
        </p:txBody>
      </p:sp>
    </p:spTree>
    <p:extLst>
      <p:ext uri="{BB962C8B-B14F-4D97-AF65-F5344CB8AC3E}">
        <p14:creationId xmlns:p14="http://schemas.microsoft.com/office/powerpoint/2010/main" val="9897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Το </a:t>
            </a:r>
            <a:r>
              <a:rPr lang="el-GR" sz="1200" kern="1200" dirty="0" err="1">
                <a:solidFill>
                  <a:schemeClr val="tx1"/>
                </a:solidFill>
                <a:effectLst/>
                <a:latin typeface="+mn-lt"/>
                <a:ea typeface="+mn-ea"/>
                <a:cs typeface="+mn-cs"/>
              </a:rPr>
              <a:t>Πρόγραμμα</a:t>
            </a:r>
            <a:r>
              <a:rPr lang="el-GR" sz="1200" kern="1200" dirty="0">
                <a:solidFill>
                  <a:schemeClr val="tx1"/>
                </a:solidFill>
                <a:effectLst/>
                <a:latin typeface="+mn-lt"/>
                <a:ea typeface="+mn-ea"/>
                <a:cs typeface="+mn-cs"/>
              </a:rPr>
              <a:t> θα </a:t>
            </a:r>
            <a:r>
              <a:rPr lang="el-GR" sz="1200" kern="1200" dirty="0" err="1">
                <a:solidFill>
                  <a:schemeClr val="tx1"/>
                </a:solidFill>
                <a:effectLst/>
                <a:latin typeface="+mn-lt"/>
                <a:ea typeface="+mn-ea"/>
                <a:cs typeface="+mn-cs"/>
              </a:rPr>
              <a:t>αξιοποιήσει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μέρος</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εσόδων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καταβολη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τελών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φοίτησης</a:t>
            </a:r>
            <a:r>
              <a:rPr lang="el-GR" sz="1200" kern="1200" dirty="0">
                <a:solidFill>
                  <a:schemeClr val="tx1"/>
                </a:solidFill>
                <a:effectLst/>
                <a:latin typeface="+mn-lt"/>
                <a:ea typeface="+mn-ea"/>
                <a:cs typeface="+mn-cs"/>
              </a:rPr>
              <a:t> για να </a:t>
            </a:r>
            <a:r>
              <a:rPr lang="el-GR" sz="1200" kern="1200" dirty="0" err="1">
                <a:solidFill>
                  <a:schemeClr val="tx1"/>
                </a:solidFill>
                <a:effectLst/>
                <a:latin typeface="+mn-lt"/>
                <a:ea typeface="+mn-ea"/>
                <a:cs typeface="+mn-cs"/>
              </a:rPr>
              <a:t>παράσχει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γραμμα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τειακη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υποστήριξη</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διδάσκοντες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φοιτητές</a:t>
            </a:r>
            <a:r>
              <a:rPr lang="el-GR" sz="1200" kern="1200" dirty="0">
                <a:solidFill>
                  <a:schemeClr val="tx1"/>
                </a:solidFill>
                <a:effectLst/>
                <a:latin typeface="+mn-lt"/>
                <a:ea typeface="+mn-ea"/>
                <a:cs typeface="+mn-cs"/>
              </a:rPr>
              <a:t> στους </a:t>
            </a:r>
            <a:r>
              <a:rPr lang="el-GR" sz="1200" kern="1200" dirty="0" err="1">
                <a:solidFill>
                  <a:schemeClr val="tx1"/>
                </a:solidFill>
                <a:effectLst/>
                <a:latin typeface="+mn-lt"/>
                <a:ea typeface="+mn-ea"/>
                <a:cs typeface="+mn-cs"/>
              </a:rPr>
              <a:t>χώρους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διδασκαλίας</a:t>
            </a:r>
            <a:r>
              <a:rPr lang="el-GR" sz="1200" kern="1200" dirty="0">
                <a:solidFill>
                  <a:schemeClr val="tx1"/>
                </a:solidFill>
                <a:effectLst/>
                <a:latin typeface="+mn-lt"/>
                <a:ea typeface="+mn-ea"/>
                <a:cs typeface="+mn-cs"/>
              </a:rPr>
              <a:t> (ΕΙΕ και Παν. </a:t>
            </a:r>
            <a:r>
              <a:rPr lang="el-GR" sz="1200" kern="1200" dirty="0" err="1">
                <a:solidFill>
                  <a:schemeClr val="tx1"/>
                </a:solidFill>
                <a:effectLst/>
                <a:latin typeface="+mn-lt"/>
                <a:ea typeface="+mn-ea"/>
                <a:cs typeface="+mn-cs"/>
              </a:rPr>
              <a:t>Κρήτης</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καλύψει</a:t>
            </a:r>
            <a:r>
              <a:rPr lang="el-GR" sz="1200" kern="1200" dirty="0">
                <a:solidFill>
                  <a:schemeClr val="tx1"/>
                </a:solidFill>
                <a:effectLst/>
                <a:latin typeface="+mn-lt"/>
                <a:ea typeface="+mn-ea"/>
                <a:cs typeface="+mn-cs"/>
              </a:rPr>
              <a:t> τα </a:t>
            </a:r>
            <a:r>
              <a:rPr lang="el-GR" sz="1200" kern="1200" dirty="0" err="1">
                <a:solidFill>
                  <a:schemeClr val="tx1"/>
                </a:solidFill>
                <a:effectLst/>
                <a:latin typeface="+mn-lt"/>
                <a:ea typeface="+mn-ea"/>
                <a:cs typeface="+mn-cs"/>
              </a:rPr>
              <a:t>έξοδα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μετακίνησης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διδασκόντων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και προς την </a:t>
            </a:r>
            <a:r>
              <a:rPr lang="el-GR" sz="1200" kern="1200" dirty="0" err="1">
                <a:solidFill>
                  <a:schemeClr val="tx1"/>
                </a:solidFill>
                <a:effectLst/>
                <a:latin typeface="+mn-lt"/>
                <a:ea typeface="+mn-ea"/>
                <a:cs typeface="+mn-cs"/>
              </a:rPr>
              <a:t>Κρήτη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προκειμένου</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περιορίσει</a:t>
            </a:r>
            <a:r>
              <a:rPr lang="el-GR" sz="1200" kern="1200" dirty="0">
                <a:solidFill>
                  <a:schemeClr val="tx1"/>
                </a:solidFill>
                <a:effectLst/>
                <a:latin typeface="+mn-lt"/>
                <a:ea typeface="+mn-ea"/>
                <a:cs typeface="+mn-cs"/>
              </a:rPr>
              <a:t> στο </a:t>
            </a:r>
            <a:r>
              <a:rPr lang="el-GR" sz="1200" kern="1200" dirty="0" err="1">
                <a:solidFill>
                  <a:schemeClr val="tx1"/>
                </a:solidFill>
                <a:effectLst/>
                <a:latin typeface="+mn-lt"/>
                <a:ea typeface="+mn-ea"/>
                <a:cs typeface="+mn-cs"/>
              </a:rPr>
              <a:t>ελάχιστο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δυνα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τόν</a:t>
            </a:r>
            <a:r>
              <a:rPr lang="el-GR" sz="1200" kern="1200" dirty="0">
                <a:solidFill>
                  <a:schemeClr val="tx1"/>
                </a:solidFill>
                <a:effectLst/>
                <a:latin typeface="+mn-lt"/>
                <a:ea typeface="+mn-ea"/>
                <a:cs typeface="+mn-cs"/>
              </a:rPr>
              <a:t> την εξ </a:t>
            </a:r>
            <a:r>
              <a:rPr lang="el-GR" sz="1200" kern="1200" dirty="0" err="1">
                <a:solidFill>
                  <a:schemeClr val="tx1"/>
                </a:solidFill>
                <a:effectLst/>
                <a:latin typeface="+mn-lt"/>
                <a:ea typeface="+mn-ea"/>
                <a:cs typeface="+mn-cs"/>
              </a:rPr>
              <a:t>αποστάσεως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διδασκαλεία</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προσφέρει</a:t>
            </a:r>
            <a:r>
              <a:rPr lang="el-GR" sz="1200" kern="1200" dirty="0">
                <a:solidFill>
                  <a:schemeClr val="tx1"/>
                </a:solidFill>
                <a:effectLst/>
                <a:latin typeface="+mn-lt"/>
                <a:ea typeface="+mn-ea"/>
                <a:cs typeface="+mn-cs"/>
              </a:rPr>
              <a:t> τη </a:t>
            </a:r>
            <a:r>
              <a:rPr lang="el-GR" sz="1200" kern="1200" dirty="0" err="1">
                <a:solidFill>
                  <a:schemeClr val="tx1"/>
                </a:solidFill>
                <a:effectLst/>
                <a:latin typeface="+mn-lt"/>
                <a:ea typeface="+mn-ea"/>
                <a:cs typeface="+mn-cs"/>
              </a:rPr>
              <a:t>δυνατότητα</a:t>
            </a:r>
            <a:r>
              <a:rPr lang="el-GR" sz="1200" kern="1200" dirty="0">
                <a:solidFill>
                  <a:schemeClr val="tx1"/>
                </a:solidFill>
                <a:effectLst/>
                <a:latin typeface="+mn-lt"/>
                <a:ea typeface="+mn-ea"/>
                <a:cs typeface="+mn-cs"/>
              </a:rPr>
              <a:t> στους </a:t>
            </a:r>
            <a:r>
              <a:rPr lang="el-GR" sz="1200" kern="1200" dirty="0" err="1">
                <a:solidFill>
                  <a:schemeClr val="tx1"/>
                </a:solidFill>
                <a:effectLst/>
                <a:latin typeface="+mn-lt"/>
                <a:ea typeface="+mn-ea"/>
                <a:cs typeface="+mn-cs"/>
              </a:rPr>
              <a:t>φοιτητές</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συμμετάσχουν</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ένα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τουλάχιστον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επιστημονικο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συνέδριο</a:t>
            </a:r>
            <a:r>
              <a:rPr lang="el-GR" sz="1200" kern="1200" dirty="0">
                <a:solidFill>
                  <a:schemeClr val="tx1"/>
                </a:solidFill>
                <a:effectLst/>
                <a:latin typeface="+mn-lt"/>
                <a:ea typeface="+mn-ea"/>
                <a:cs typeface="+mn-cs"/>
              </a:rPr>
              <a:t> και μια </a:t>
            </a:r>
            <a:r>
              <a:rPr lang="el-GR" sz="1200" kern="1200" dirty="0" err="1">
                <a:solidFill>
                  <a:schemeClr val="tx1"/>
                </a:solidFill>
                <a:effectLst/>
                <a:latin typeface="+mn-lt"/>
                <a:ea typeface="+mn-ea"/>
                <a:cs typeface="+mn-cs"/>
              </a:rPr>
              <a:t>επίσκεψη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εκπαιδευτικής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φύσης</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φαρμακοβιομηχανία</a:t>
            </a:r>
            <a:r>
              <a:rPr lang="el-GR" sz="1200" kern="1200" dirty="0">
                <a:solidFill>
                  <a:schemeClr val="tx1"/>
                </a:solidFill>
                <a:effectLst/>
                <a:latin typeface="+mn-lt"/>
                <a:ea typeface="+mn-ea"/>
                <a:cs typeface="+mn-cs"/>
              </a:rPr>
              <a:t> ή/και σε </a:t>
            </a:r>
            <a:r>
              <a:rPr lang="el-GR" sz="1200" kern="1200" dirty="0" err="1">
                <a:solidFill>
                  <a:schemeClr val="tx1"/>
                </a:solidFill>
                <a:effectLst/>
                <a:latin typeface="+mn-lt"/>
                <a:ea typeface="+mn-ea"/>
                <a:cs typeface="+mn-cs"/>
              </a:rPr>
              <a:t>πρότυπη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θεραπευτικη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μονάδα</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λειτουργήσει</a:t>
            </a:r>
            <a:r>
              <a:rPr lang="el-GR" sz="1200" kern="1200" dirty="0">
                <a:solidFill>
                  <a:schemeClr val="tx1"/>
                </a:solidFill>
                <a:effectLst/>
                <a:latin typeface="+mn-lt"/>
                <a:ea typeface="+mn-ea"/>
                <a:cs typeface="+mn-cs"/>
              </a:rPr>
              <a:t> τις </a:t>
            </a:r>
            <a:r>
              <a:rPr lang="el-GR" sz="1200" kern="1200" dirty="0" err="1">
                <a:solidFill>
                  <a:schemeClr val="tx1"/>
                </a:solidFill>
                <a:effectLst/>
                <a:latin typeface="+mn-lt"/>
                <a:ea typeface="+mn-ea"/>
                <a:cs typeface="+mn-cs"/>
              </a:rPr>
              <a:t>ερευ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νητικές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υποδομές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τελευταίας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τεχνολογίας</a:t>
            </a:r>
            <a:r>
              <a:rPr lang="el-GR" sz="1200" kern="1200" dirty="0">
                <a:solidFill>
                  <a:schemeClr val="tx1"/>
                </a:solidFill>
                <a:effectLst/>
                <a:latin typeface="+mn-lt"/>
                <a:ea typeface="+mn-ea"/>
                <a:cs typeface="+mn-cs"/>
              </a:rPr>
              <a:t> που θα </a:t>
            </a:r>
            <a:r>
              <a:rPr lang="el-GR" sz="1200" kern="1200" dirty="0" err="1">
                <a:solidFill>
                  <a:schemeClr val="tx1"/>
                </a:solidFill>
                <a:effectLst/>
                <a:latin typeface="+mn-lt"/>
                <a:ea typeface="+mn-ea"/>
                <a:cs typeface="+mn-cs"/>
              </a:rPr>
              <a:t>διαθε</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σει</a:t>
            </a:r>
            <a:r>
              <a:rPr lang="el-GR" sz="1200" kern="1200" dirty="0">
                <a:solidFill>
                  <a:schemeClr val="tx1"/>
                </a:solidFill>
                <a:effectLst/>
                <a:latin typeface="+mn-lt"/>
                <a:ea typeface="+mn-ea"/>
                <a:cs typeface="+mn-cs"/>
              </a:rPr>
              <a:t> για την εκπαίδευση των </a:t>
            </a:r>
            <a:r>
              <a:rPr lang="el-GR" sz="1200" kern="1200" dirty="0" err="1">
                <a:solidFill>
                  <a:schemeClr val="tx1"/>
                </a:solidFill>
                <a:effectLst/>
                <a:latin typeface="+mn-lt"/>
                <a:ea typeface="+mn-ea"/>
                <a:cs typeface="+mn-cs"/>
              </a:rPr>
              <a:t>μεταπτυχιακών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φοιτητών</a:t>
            </a:r>
            <a:r>
              <a:rPr lang="el-GR" sz="1200" kern="1200" dirty="0">
                <a:solidFill>
                  <a:schemeClr val="tx1"/>
                </a:solidFill>
                <a:effectLst/>
                <a:latin typeface="+mn-lt"/>
                <a:ea typeface="+mn-ea"/>
                <a:cs typeface="+mn-cs"/>
              </a:rPr>
              <a:t> κα- </a:t>
            </a:r>
            <a:r>
              <a:rPr lang="el-GR" sz="1200" kern="1200" dirty="0" err="1">
                <a:solidFill>
                  <a:schemeClr val="tx1"/>
                </a:solidFill>
                <a:effectLst/>
                <a:latin typeface="+mn-lt"/>
                <a:ea typeface="+mn-ea"/>
                <a:cs typeface="+mn-cs"/>
              </a:rPr>
              <a:t>θώς</a:t>
            </a:r>
            <a:r>
              <a:rPr lang="el-GR" sz="1200" kern="1200" dirty="0">
                <a:solidFill>
                  <a:schemeClr val="tx1"/>
                </a:solidFill>
                <a:effectLst/>
                <a:latin typeface="+mn-lt"/>
                <a:ea typeface="+mn-ea"/>
                <a:cs typeface="+mn-cs"/>
              </a:rPr>
              <a:t> και τις </a:t>
            </a:r>
            <a:r>
              <a:rPr lang="el-GR" sz="1200" kern="1200" dirty="0" err="1">
                <a:solidFill>
                  <a:schemeClr val="tx1"/>
                </a:solidFill>
                <a:effectLst/>
                <a:latin typeface="+mn-lt"/>
                <a:ea typeface="+mn-ea"/>
                <a:cs typeface="+mn-cs"/>
              </a:rPr>
              <a:t>υποδομές</a:t>
            </a:r>
            <a:r>
              <a:rPr lang="el-GR" sz="1200" kern="1200" dirty="0">
                <a:solidFill>
                  <a:schemeClr val="tx1"/>
                </a:solidFill>
                <a:effectLst/>
                <a:latin typeface="+mn-lt"/>
                <a:ea typeface="+mn-ea"/>
                <a:cs typeface="+mn-cs"/>
              </a:rPr>
              <a:t> που θα </a:t>
            </a:r>
            <a:r>
              <a:rPr lang="el-GR" sz="1200" kern="1200" dirty="0" err="1">
                <a:solidFill>
                  <a:schemeClr val="tx1"/>
                </a:solidFill>
                <a:effectLst/>
                <a:latin typeface="+mn-lt"/>
                <a:ea typeface="+mn-ea"/>
                <a:cs typeface="+mn-cs"/>
              </a:rPr>
              <a:t>διαθέσει</a:t>
            </a:r>
            <a:r>
              <a:rPr lang="el-GR" sz="1200" kern="1200" dirty="0">
                <a:solidFill>
                  <a:schemeClr val="tx1"/>
                </a:solidFill>
                <a:effectLst/>
                <a:latin typeface="+mn-lt"/>
                <a:ea typeface="+mn-ea"/>
                <a:cs typeface="+mn-cs"/>
              </a:rPr>
              <a:t> για </a:t>
            </a:r>
            <a:r>
              <a:rPr lang="el-GR" sz="1200" kern="1200" dirty="0" err="1">
                <a:solidFill>
                  <a:schemeClr val="tx1"/>
                </a:solidFill>
                <a:effectLst/>
                <a:latin typeface="+mn-lt"/>
                <a:ea typeface="+mn-ea"/>
                <a:cs typeface="+mn-cs"/>
              </a:rPr>
              <a:t>εκπαιδευτικές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δραστηριότητες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Επίσης</a:t>
            </a:r>
            <a:r>
              <a:rPr lang="el-GR" sz="1200" kern="1200" dirty="0">
                <a:solidFill>
                  <a:schemeClr val="tx1"/>
                </a:solidFill>
                <a:effectLst/>
                <a:latin typeface="+mn-lt"/>
                <a:ea typeface="+mn-ea"/>
                <a:cs typeface="+mn-cs"/>
              </a:rPr>
              <a:t>, θα </a:t>
            </a:r>
            <a:r>
              <a:rPr lang="el-GR" sz="1200" kern="1200" dirty="0" err="1">
                <a:solidFill>
                  <a:schemeClr val="tx1"/>
                </a:solidFill>
                <a:effectLst/>
                <a:latin typeface="+mn-lt"/>
                <a:ea typeface="+mn-ea"/>
                <a:cs typeface="+mn-cs"/>
              </a:rPr>
              <a:t>καλυφθούν</a:t>
            </a:r>
            <a:r>
              <a:rPr lang="el-GR" sz="1200" kern="1200" dirty="0">
                <a:solidFill>
                  <a:schemeClr val="tx1"/>
                </a:solidFill>
                <a:effectLst/>
                <a:latin typeface="+mn-lt"/>
                <a:ea typeface="+mn-ea"/>
                <a:cs typeface="+mn-cs"/>
              </a:rPr>
              <a:t> τα </a:t>
            </a:r>
            <a:r>
              <a:rPr lang="el-GR" sz="1200" kern="1200" dirty="0" err="1">
                <a:solidFill>
                  <a:schemeClr val="tx1"/>
                </a:solidFill>
                <a:effectLst/>
                <a:latin typeface="+mn-lt"/>
                <a:ea typeface="+mn-ea"/>
                <a:cs typeface="+mn-cs"/>
              </a:rPr>
              <a:t>ερευνητικα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έξοδα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βιολογικα</a:t>
            </a:r>
            <a:r>
              <a:rPr lang="el-GR" sz="1200" kern="1200" dirty="0">
                <a:solidFill>
                  <a:schemeClr val="tx1"/>
                </a:solidFill>
                <a:effectLst/>
                <a:latin typeface="+mn-lt"/>
                <a:ea typeface="+mn-ea"/>
                <a:cs typeface="+mn-cs"/>
              </a:rPr>
              <a:t>́/</a:t>
            </a:r>
            <a:r>
              <a:rPr lang="el-GR" sz="1200" kern="1200" dirty="0" err="1">
                <a:solidFill>
                  <a:schemeClr val="tx1"/>
                </a:solidFill>
                <a:effectLst/>
                <a:latin typeface="+mn-lt"/>
                <a:ea typeface="+mn-ea"/>
                <a:cs typeface="+mn-cs"/>
              </a:rPr>
              <a:t>χημικα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αναλώσιμα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κλπ</a:t>
            </a:r>
            <a:r>
              <a:rPr lang="el-GR" sz="1200" kern="1200" dirty="0">
                <a:solidFill>
                  <a:schemeClr val="tx1"/>
                </a:solidFill>
                <a:effectLst/>
                <a:latin typeface="+mn-lt"/>
                <a:ea typeface="+mn-ea"/>
                <a:cs typeface="+mn-cs"/>
              </a:rPr>
              <a:t>) για </a:t>
            </a:r>
            <a:r>
              <a:rPr lang="el-GR" sz="1200" kern="1200" dirty="0" err="1">
                <a:solidFill>
                  <a:schemeClr val="tx1"/>
                </a:solidFill>
                <a:effectLst/>
                <a:latin typeface="+mn-lt"/>
                <a:ea typeface="+mn-ea"/>
                <a:cs typeface="+mn-cs"/>
              </a:rPr>
              <a:t>μεταπτυ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χιακές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εργασίες</a:t>
            </a:r>
            <a:r>
              <a:rPr lang="el-GR" sz="1200" kern="1200" dirty="0">
                <a:solidFill>
                  <a:schemeClr val="tx1"/>
                </a:solidFill>
                <a:effectLst/>
                <a:latin typeface="+mn-lt"/>
                <a:ea typeface="+mn-ea"/>
                <a:cs typeface="+mn-cs"/>
              </a:rPr>
              <a:t> οι </a:t>
            </a:r>
            <a:r>
              <a:rPr lang="el-GR" sz="1200" kern="1200" dirty="0" err="1">
                <a:solidFill>
                  <a:schemeClr val="tx1"/>
                </a:solidFill>
                <a:effectLst/>
                <a:latin typeface="+mn-lt"/>
                <a:ea typeface="+mn-ea"/>
                <a:cs typeface="+mn-cs"/>
              </a:rPr>
              <a:t>οποίες</a:t>
            </a:r>
            <a:r>
              <a:rPr lang="el-GR" sz="1200" kern="1200" dirty="0">
                <a:solidFill>
                  <a:schemeClr val="tx1"/>
                </a:solidFill>
                <a:effectLst/>
                <a:latin typeface="+mn-lt"/>
                <a:ea typeface="+mn-ea"/>
                <a:cs typeface="+mn-cs"/>
              </a:rPr>
              <a:t> θα </a:t>
            </a:r>
            <a:r>
              <a:rPr lang="el-GR" sz="1200" kern="1200" dirty="0" err="1">
                <a:solidFill>
                  <a:schemeClr val="tx1"/>
                </a:solidFill>
                <a:effectLst/>
                <a:latin typeface="+mn-lt"/>
                <a:ea typeface="+mn-ea"/>
                <a:cs typeface="+mn-cs"/>
              </a:rPr>
              <a:t>εκπονούνται</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εργαστήρια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όπως</a:t>
            </a:r>
            <a:r>
              <a:rPr lang="el-GR" sz="1200" kern="1200" dirty="0">
                <a:solidFill>
                  <a:schemeClr val="tx1"/>
                </a:solidFill>
                <a:effectLst/>
                <a:latin typeface="+mn-lt"/>
                <a:ea typeface="+mn-ea"/>
                <a:cs typeface="+mn-cs"/>
              </a:rPr>
              <a:t> και για </a:t>
            </a:r>
            <a:r>
              <a:rPr lang="el-GR" sz="1200" kern="1200" dirty="0" err="1">
                <a:solidFill>
                  <a:schemeClr val="tx1"/>
                </a:solidFill>
                <a:effectLst/>
                <a:latin typeface="+mn-lt"/>
                <a:ea typeface="+mn-ea"/>
                <a:cs typeface="+mn-cs"/>
              </a:rPr>
              <a:t>έξοδα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δημοσιεύσεων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Τέλος</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απασχόληση</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εξειδικευμένου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ερευνητικου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προσωπικου</a:t>
            </a:r>
            <a:r>
              <a:rPr lang="el-GR" sz="1200" kern="1200" dirty="0">
                <a:solidFill>
                  <a:schemeClr val="tx1"/>
                </a:solidFill>
                <a:effectLst/>
                <a:latin typeface="+mn-lt"/>
                <a:ea typeface="+mn-ea"/>
                <a:cs typeface="+mn-cs"/>
              </a:rPr>
              <a:t>́ του ΙΒΦΧΒ του ΕΙΕ και των </a:t>
            </a:r>
            <a:r>
              <a:rPr lang="el-GR" sz="1200" kern="1200" dirty="0" err="1">
                <a:solidFill>
                  <a:schemeClr val="tx1"/>
                </a:solidFill>
                <a:effectLst/>
                <a:latin typeface="+mn-lt"/>
                <a:ea typeface="+mn-ea"/>
                <a:cs typeface="+mn-cs"/>
              </a:rPr>
              <a:t>μελών</a:t>
            </a:r>
            <a:r>
              <a:rPr lang="el-GR" sz="1200" kern="1200" dirty="0">
                <a:solidFill>
                  <a:schemeClr val="tx1"/>
                </a:solidFill>
                <a:effectLst/>
                <a:latin typeface="+mn-lt"/>
                <a:ea typeface="+mn-ea"/>
                <a:cs typeface="+mn-cs"/>
              </a:rPr>
              <a:t> ΔΕΠ του </a:t>
            </a:r>
            <a:r>
              <a:rPr lang="el-GR" sz="1200" kern="1200" dirty="0" err="1">
                <a:solidFill>
                  <a:schemeClr val="tx1"/>
                </a:solidFill>
                <a:effectLst/>
                <a:latin typeface="+mn-lt"/>
                <a:ea typeface="+mn-ea"/>
                <a:cs typeface="+mn-cs"/>
              </a:rPr>
              <a:t>τμήματος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στο ΔΠΜΣ,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επιπλέον</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νομίμων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υποχρεώσεών</a:t>
            </a:r>
            <a:r>
              <a:rPr lang="el-GR" sz="1200" kern="1200" dirty="0">
                <a:solidFill>
                  <a:schemeClr val="tx1"/>
                </a:solidFill>
                <a:effectLst/>
                <a:latin typeface="+mn-lt"/>
                <a:ea typeface="+mn-ea"/>
                <a:cs typeface="+mn-cs"/>
              </a:rPr>
              <a:t> τους, και η </a:t>
            </a:r>
            <a:r>
              <a:rPr lang="el-GR" sz="1200" kern="1200" dirty="0" err="1">
                <a:solidFill>
                  <a:schemeClr val="tx1"/>
                </a:solidFill>
                <a:effectLst/>
                <a:latin typeface="+mn-lt"/>
                <a:ea typeface="+mn-ea"/>
                <a:cs typeface="+mn-cs"/>
              </a:rPr>
              <a:t>συμμετοχη</a:t>
            </a:r>
            <a:r>
              <a:rPr lang="el-GR" sz="1200" kern="1200" dirty="0">
                <a:solidFill>
                  <a:schemeClr val="tx1"/>
                </a:solidFill>
                <a:effectLst/>
                <a:latin typeface="+mn-lt"/>
                <a:ea typeface="+mn-ea"/>
                <a:cs typeface="+mn-cs"/>
              </a:rPr>
              <a:t>́ τους σε </a:t>
            </a:r>
            <a:r>
              <a:rPr lang="el-GR" sz="1200" kern="1200" dirty="0" err="1">
                <a:solidFill>
                  <a:schemeClr val="tx1"/>
                </a:solidFill>
                <a:effectLst/>
                <a:latin typeface="+mn-lt"/>
                <a:ea typeface="+mn-ea"/>
                <a:cs typeface="+mn-cs"/>
              </a:rPr>
              <a:t>αυτο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προβλέπεται</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αμείβεται</a:t>
            </a:r>
            <a:r>
              <a:rPr lang="el-GR" sz="1200" kern="1200" dirty="0">
                <a:solidFill>
                  <a:schemeClr val="tx1"/>
                </a:solidFill>
                <a:effectLst/>
                <a:latin typeface="+mn-lt"/>
                <a:ea typeface="+mn-ea"/>
                <a:cs typeface="+mn-cs"/>
              </a:rPr>
              <a:t> με </a:t>
            </a:r>
            <a:r>
              <a:rPr lang="el-GR" sz="1200" kern="1200" dirty="0" err="1">
                <a:solidFill>
                  <a:schemeClr val="tx1"/>
                </a:solidFill>
                <a:effectLst/>
                <a:latin typeface="+mn-lt"/>
                <a:ea typeface="+mn-ea"/>
                <a:cs typeface="+mn-cs"/>
              </a:rPr>
              <a:t>μέρος</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εσόδων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καταβολη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διδάκτρων</a:t>
            </a:r>
            <a:r>
              <a:rPr lang="el-GR" sz="1200" kern="1200" dirty="0">
                <a:solidFill>
                  <a:schemeClr val="tx1"/>
                </a:solidFill>
                <a:effectLst/>
                <a:latin typeface="+mn-lt"/>
                <a:ea typeface="+mn-ea"/>
                <a:cs typeface="+mn-cs"/>
              </a:rPr>
              <a:t>. </a:t>
            </a:r>
            <a:endParaRPr lang="el-GR" dirty="0"/>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7</a:t>
            </a:fld>
            <a:endParaRPr lang="en-US"/>
          </a:p>
        </p:txBody>
      </p:sp>
    </p:spTree>
    <p:extLst>
      <p:ext uri="{BB962C8B-B14F-4D97-AF65-F5344CB8AC3E}">
        <p14:creationId xmlns:p14="http://schemas.microsoft.com/office/powerpoint/2010/main" val="2026605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err="1">
                <a:solidFill>
                  <a:schemeClr val="tx1"/>
                </a:solidFill>
                <a:effectLst/>
                <a:latin typeface="+mn-lt"/>
                <a:ea typeface="+mn-ea"/>
                <a:cs typeface="+mn-cs"/>
              </a:rPr>
              <a:t>Κατηγορίες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Πτυχιούχων</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γίνονται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δεκτοι</a:t>
            </a:r>
            <a:r>
              <a:rPr lang="el-GR" sz="1200" kern="1200" dirty="0">
                <a:solidFill>
                  <a:schemeClr val="tx1"/>
                </a:solidFill>
                <a:effectLst/>
                <a:latin typeface="+mn-lt"/>
                <a:ea typeface="+mn-ea"/>
                <a:cs typeface="+mn-cs"/>
              </a:rPr>
              <a:t>́ στο ΔΠΜΣ </a:t>
            </a:r>
            <a:endParaRPr lang="el-GR" dirty="0"/>
          </a:p>
          <a:p>
            <a:r>
              <a:rPr lang="el-GR" sz="1200" kern="1200" dirty="0">
                <a:solidFill>
                  <a:schemeClr val="tx1"/>
                </a:solidFill>
                <a:effectLst/>
                <a:latin typeface="+mn-lt"/>
                <a:ea typeface="+mn-ea"/>
                <a:cs typeface="+mn-cs"/>
              </a:rPr>
              <a:t>Στο ΔΠΜΣ </a:t>
            </a:r>
            <a:r>
              <a:rPr lang="el-GR" sz="1200" kern="1200" dirty="0" err="1">
                <a:solidFill>
                  <a:schemeClr val="tx1"/>
                </a:solidFill>
                <a:effectLst/>
                <a:latin typeface="+mn-lt"/>
                <a:ea typeface="+mn-ea"/>
                <a:cs typeface="+mn-cs"/>
              </a:rPr>
              <a:t>γίνονται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δεκτοι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πτυχιούχοι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τμημάτων</a:t>
            </a:r>
            <a:r>
              <a:rPr lang="el-GR" sz="1200" kern="1200" dirty="0">
                <a:solidFill>
                  <a:schemeClr val="tx1"/>
                </a:solidFill>
                <a:effectLst/>
                <a:latin typeface="+mn-lt"/>
                <a:ea typeface="+mn-ea"/>
                <a:cs typeface="+mn-cs"/>
              </a:rPr>
              <a:t> Σχολών Επιστημών Υγείας και </a:t>
            </a:r>
            <a:r>
              <a:rPr lang="el-GR" sz="1200" kern="1200" dirty="0" err="1">
                <a:solidFill>
                  <a:schemeClr val="tx1"/>
                </a:solidFill>
                <a:effectLst/>
                <a:latin typeface="+mn-lt"/>
                <a:ea typeface="+mn-ea"/>
                <a:cs typeface="+mn-cs"/>
              </a:rPr>
              <a:t>Τμημάτων</a:t>
            </a:r>
            <a:r>
              <a:rPr lang="el-GR" sz="1200" kern="1200" dirty="0">
                <a:solidFill>
                  <a:schemeClr val="tx1"/>
                </a:solidFill>
                <a:effectLst/>
                <a:latin typeface="+mn-lt"/>
                <a:ea typeface="+mn-ea"/>
                <a:cs typeface="+mn-cs"/>
              </a:rPr>
              <a:t> Σχολών συναφών θετικών Επιστημών Πανεπιστημίων, ΑΤΕΙ και </a:t>
            </a:r>
            <a:r>
              <a:rPr lang="el-GR" sz="1200" kern="1200" dirty="0" err="1">
                <a:solidFill>
                  <a:schemeClr val="tx1"/>
                </a:solidFill>
                <a:effectLst/>
                <a:latin typeface="+mn-lt"/>
                <a:ea typeface="+mn-ea"/>
                <a:cs typeface="+mn-cs"/>
              </a:rPr>
              <a:t>πολυτεχνι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σχολών</a:t>
            </a:r>
            <a:r>
              <a:rPr lang="el-GR" sz="1200" kern="1200" dirty="0">
                <a:solidFill>
                  <a:schemeClr val="tx1"/>
                </a:solidFill>
                <a:effectLst/>
                <a:latin typeface="+mn-lt"/>
                <a:ea typeface="+mn-ea"/>
                <a:cs typeface="+mn-cs"/>
              </a:rPr>
              <a:t> (π.χ. </a:t>
            </a:r>
            <a:r>
              <a:rPr lang="el-GR" sz="1200" kern="1200" dirty="0" err="1">
                <a:solidFill>
                  <a:schemeClr val="tx1"/>
                </a:solidFill>
                <a:effectLst/>
                <a:latin typeface="+mn-lt"/>
                <a:ea typeface="+mn-ea"/>
                <a:cs typeface="+mn-cs"/>
              </a:rPr>
              <a:t>Ιατρικής</a:t>
            </a:r>
            <a:r>
              <a:rPr lang="el-GR" sz="1200" kern="1200" dirty="0">
                <a:solidFill>
                  <a:schemeClr val="tx1"/>
                </a:solidFill>
                <a:effectLst/>
                <a:latin typeface="+mn-lt"/>
                <a:ea typeface="+mn-ea"/>
                <a:cs typeface="+mn-cs"/>
              </a:rPr>
              <a:t>, Βιολογίας, </a:t>
            </a:r>
            <a:r>
              <a:rPr lang="el-GR" sz="1200" kern="1200" dirty="0" err="1">
                <a:solidFill>
                  <a:schemeClr val="tx1"/>
                </a:solidFill>
                <a:effectLst/>
                <a:latin typeface="+mn-lt"/>
                <a:ea typeface="+mn-ea"/>
                <a:cs typeface="+mn-cs"/>
              </a:rPr>
              <a:t>Μοριακής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Βιολο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γίας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Βιοχημείας</a:t>
            </a:r>
            <a:r>
              <a:rPr lang="el-GR" sz="1200" kern="1200" dirty="0">
                <a:solidFill>
                  <a:schemeClr val="tx1"/>
                </a:solidFill>
                <a:effectLst/>
                <a:latin typeface="+mn-lt"/>
                <a:ea typeface="+mn-ea"/>
                <a:cs typeface="+mn-cs"/>
              </a:rPr>
              <a:t>, Χημείας, </a:t>
            </a:r>
            <a:r>
              <a:rPr lang="el-GR" sz="1200" kern="1200" dirty="0" err="1">
                <a:solidFill>
                  <a:schemeClr val="tx1"/>
                </a:solidFill>
                <a:effectLst/>
                <a:latin typeface="+mn-lt"/>
                <a:ea typeface="+mn-ea"/>
                <a:cs typeface="+mn-cs"/>
              </a:rPr>
              <a:t>Χημικών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μηχανικών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Φυσι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κής</a:t>
            </a:r>
            <a:r>
              <a:rPr lang="el-GR" sz="1200" kern="1200" dirty="0">
                <a:solidFill>
                  <a:schemeClr val="tx1"/>
                </a:solidFill>
                <a:effectLst/>
                <a:latin typeface="+mn-lt"/>
                <a:ea typeface="+mn-ea"/>
                <a:cs typeface="+mn-cs"/>
              </a:rPr>
              <a:t>, Φαρμακευτικής, </a:t>
            </a:r>
            <a:r>
              <a:rPr lang="el-GR" sz="1200" kern="1200" dirty="0" err="1">
                <a:solidFill>
                  <a:schemeClr val="tx1"/>
                </a:solidFill>
                <a:effectLst/>
                <a:latin typeface="+mn-lt"/>
                <a:ea typeface="+mn-ea"/>
                <a:cs typeface="+mn-cs"/>
              </a:rPr>
              <a:t>Οδοντιατρικής</a:t>
            </a:r>
            <a:r>
              <a:rPr lang="el-GR" sz="1200" kern="1200" dirty="0">
                <a:solidFill>
                  <a:schemeClr val="tx1"/>
                </a:solidFill>
                <a:effectLst/>
                <a:latin typeface="+mn-lt"/>
                <a:ea typeface="+mn-ea"/>
                <a:cs typeface="+mn-cs"/>
              </a:rPr>
              <a:t>, Βιοτεχνολογίας, </a:t>
            </a:r>
            <a:r>
              <a:rPr lang="el-GR" sz="1200" kern="1200" dirty="0" err="1">
                <a:solidFill>
                  <a:schemeClr val="tx1"/>
                </a:solidFill>
                <a:effectLst/>
                <a:latin typeface="+mn-lt"/>
                <a:ea typeface="+mn-ea"/>
                <a:cs typeface="+mn-cs"/>
              </a:rPr>
              <a:t>Βιοπληροφορικής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Νοσηλευτικής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άλλων</a:t>
            </a:r>
            <a:r>
              <a:rPr lang="el-GR" sz="1200" kern="1200" dirty="0">
                <a:solidFill>
                  <a:schemeClr val="tx1"/>
                </a:solidFill>
                <a:effectLst/>
                <a:latin typeface="+mn-lt"/>
                <a:ea typeface="+mn-ea"/>
                <a:cs typeface="+mn-cs"/>
              </a:rPr>
              <a:t> συναφών </a:t>
            </a:r>
            <a:r>
              <a:rPr lang="el-GR" sz="1200" kern="1200" dirty="0" err="1">
                <a:solidFill>
                  <a:schemeClr val="tx1"/>
                </a:solidFill>
                <a:effectLst/>
                <a:latin typeface="+mn-lt"/>
                <a:ea typeface="+mn-ea"/>
                <a:cs typeface="+mn-cs"/>
              </a:rPr>
              <a:t>πεδίων</a:t>
            </a:r>
            <a:r>
              <a:rPr lang="el-GR" sz="1200" kern="1200" dirty="0">
                <a:solidFill>
                  <a:schemeClr val="tx1"/>
                </a:solidFill>
                <a:effectLst/>
                <a:latin typeface="+mn-lt"/>
                <a:ea typeface="+mn-ea"/>
                <a:cs typeface="+mn-cs"/>
              </a:rPr>
              <a:t> των Επιστημών της </a:t>
            </a:r>
            <a:r>
              <a:rPr lang="el-GR" sz="1200" kern="1200" dirty="0" err="1">
                <a:solidFill>
                  <a:schemeClr val="tx1"/>
                </a:solidFill>
                <a:effectLst/>
                <a:latin typeface="+mn-lt"/>
                <a:ea typeface="+mn-ea"/>
                <a:cs typeface="+mn-cs"/>
              </a:rPr>
              <a:t>Ζωής</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ημεδαπής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καθώς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απόφοιτοι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αντίστοιχων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Τμημάτων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αναγνωρισμένων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ομοταγών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Ιδρυμάτων</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αλλοδαπής</a:t>
            </a:r>
            <a:r>
              <a:rPr lang="el-GR" sz="1200" kern="1200" dirty="0">
                <a:solidFill>
                  <a:schemeClr val="tx1"/>
                </a:solidFill>
                <a:effectLst/>
                <a:latin typeface="+mn-lt"/>
                <a:ea typeface="+mn-ea"/>
                <a:cs typeface="+mn-cs"/>
              </a:rPr>
              <a:t>. Οι </a:t>
            </a:r>
            <a:r>
              <a:rPr lang="el-GR" sz="1200" kern="1200" dirty="0" err="1">
                <a:solidFill>
                  <a:schemeClr val="tx1"/>
                </a:solidFill>
                <a:effectLst/>
                <a:latin typeface="+mn-lt"/>
                <a:ea typeface="+mn-ea"/>
                <a:cs typeface="+mn-cs"/>
              </a:rPr>
              <a:t>κάτοχοι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τίτ</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λου</a:t>
            </a:r>
            <a:r>
              <a:rPr lang="el-GR" sz="1200" kern="1200" dirty="0">
                <a:solidFill>
                  <a:schemeClr val="tx1"/>
                </a:solidFill>
                <a:effectLst/>
                <a:latin typeface="+mn-lt"/>
                <a:ea typeface="+mn-ea"/>
                <a:cs typeface="+mn-cs"/>
              </a:rPr>
              <a:t> ΑΕΙ της </a:t>
            </a:r>
            <a:r>
              <a:rPr lang="el-GR" sz="1200" kern="1200" dirty="0" err="1">
                <a:solidFill>
                  <a:schemeClr val="tx1"/>
                </a:solidFill>
                <a:effectLst/>
                <a:latin typeface="+mn-lt"/>
                <a:ea typeface="+mn-ea"/>
                <a:cs typeface="+mn-cs"/>
              </a:rPr>
              <a:t>αλλοδαπής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οφείλουν</a:t>
            </a:r>
            <a:r>
              <a:rPr lang="el-GR" sz="1200" kern="1200" dirty="0">
                <a:solidFill>
                  <a:schemeClr val="tx1"/>
                </a:solidFill>
                <a:effectLst/>
                <a:latin typeface="+mn-lt"/>
                <a:ea typeface="+mn-ea"/>
                <a:cs typeface="+mn-cs"/>
              </a:rPr>
              <a:t> να </a:t>
            </a:r>
            <a:r>
              <a:rPr lang="el-GR" sz="1200" kern="1200" dirty="0" err="1">
                <a:solidFill>
                  <a:schemeClr val="tx1"/>
                </a:solidFill>
                <a:effectLst/>
                <a:latin typeface="+mn-lt"/>
                <a:ea typeface="+mn-ea"/>
                <a:cs typeface="+mn-cs"/>
              </a:rPr>
              <a:t>προσκομίσουν</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αναγνώριση</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τίτλου</a:t>
            </a:r>
            <a:r>
              <a:rPr lang="el-GR" sz="1200" kern="1200" dirty="0">
                <a:solidFill>
                  <a:schemeClr val="tx1"/>
                </a:solidFill>
                <a:effectLst/>
                <a:latin typeface="+mn-lt"/>
                <a:ea typeface="+mn-ea"/>
                <a:cs typeface="+mn-cs"/>
              </a:rPr>
              <a:t> τους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το ΔΟΑΤΑΠ. </a:t>
            </a:r>
            <a:r>
              <a:rPr lang="el-GR" sz="1200" kern="1200" dirty="0" err="1">
                <a:solidFill>
                  <a:schemeClr val="tx1"/>
                </a:solidFill>
                <a:effectLst/>
                <a:latin typeface="+mn-lt"/>
                <a:ea typeface="+mn-ea"/>
                <a:cs typeface="+mn-cs"/>
              </a:rPr>
              <a:t>Επίσης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γίνονται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δεκτοι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απόφοιτοι</a:t>
            </a:r>
            <a:r>
              <a:rPr lang="el-GR" sz="1200" kern="1200" dirty="0">
                <a:solidFill>
                  <a:schemeClr val="tx1"/>
                </a:solidFill>
                <a:effectLst/>
                <a:latin typeface="+mn-lt"/>
                <a:ea typeface="+mn-ea"/>
                <a:cs typeface="+mn-cs"/>
              </a:rPr>
              <a:t> ΑΕΙ </a:t>
            </a:r>
            <a:r>
              <a:rPr lang="el-GR" sz="1200" kern="1200" dirty="0" err="1">
                <a:solidFill>
                  <a:schemeClr val="tx1"/>
                </a:solidFill>
                <a:effectLst/>
                <a:latin typeface="+mn-lt"/>
                <a:ea typeface="+mn-ea"/>
                <a:cs typeface="+mn-cs"/>
              </a:rPr>
              <a:t>άλλων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ειδικοτήτων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υπο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προϋποθέσεις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συμπληρωματικών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κριτηρίων</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συνεκτι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μηση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αποδεδειγμένης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επαγγελματικής</a:t>
            </a:r>
            <a:r>
              <a:rPr lang="el-GR" sz="1200" kern="1200" dirty="0">
                <a:solidFill>
                  <a:schemeClr val="tx1"/>
                </a:solidFill>
                <a:effectLst/>
                <a:latin typeface="+mn-lt"/>
                <a:ea typeface="+mn-ea"/>
                <a:cs typeface="+mn-cs"/>
              </a:rPr>
              <a:t> και </a:t>
            </a:r>
            <a:r>
              <a:rPr lang="el-GR" sz="1200" kern="1200" dirty="0" err="1">
                <a:solidFill>
                  <a:schemeClr val="tx1"/>
                </a:solidFill>
                <a:effectLst/>
                <a:latin typeface="+mn-lt"/>
                <a:ea typeface="+mn-ea"/>
                <a:cs typeface="+mn-cs"/>
              </a:rPr>
              <a:t>ερευνητικής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εμπειρίας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ύστερα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απόφαση</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ΕΔΕπ</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Οι </a:t>
            </a:r>
            <a:r>
              <a:rPr lang="el-GR" sz="1200" kern="1200" dirty="0" err="1">
                <a:solidFill>
                  <a:schemeClr val="tx1"/>
                </a:solidFill>
                <a:effectLst/>
                <a:latin typeface="+mn-lt"/>
                <a:ea typeface="+mn-ea"/>
                <a:cs typeface="+mn-cs"/>
              </a:rPr>
              <a:t>προϋποθέσεις</a:t>
            </a:r>
            <a:r>
              <a:rPr lang="el-GR" sz="1200" kern="1200" dirty="0">
                <a:solidFill>
                  <a:schemeClr val="tx1"/>
                </a:solidFill>
                <a:effectLst/>
                <a:latin typeface="+mn-lt"/>
                <a:ea typeface="+mn-ea"/>
                <a:cs typeface="+mn-cs"/>
              </a:rPr>
              <a:t> και τα </a:t>
            </a:r>
            <a:r>
              <a:rPr lang="el-GR" sz="1200" kern="1200" dirty="0" err="1">
                <a:solidFill>
                  <a:schemeClr val="tx1"/>
                </a:solidFill>
                <a:effectLst/>
                <a:latin typeface="+mn-lt"/>
                <a:ea typeface="+mn-ea"/>
                <a:cs typeface="+mn-cs"/>
              </a:rPr>
              <a:t>κριτήρια</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συνεκτιμώνται</a:t>
            </a:r>
            <a:r>
              <a:rPr lang="el-GR" sz="1200" kern="1200" dirty="0">
                <a:solidFill>
                  <a:schemeClr val="tx1"/>
                </a:solidFill>
                <a:effectLst/>
                <a:latin typeface="+mn-lt"/>
                <a:ea typeface="+mn-ea"/>
                <a:cs typeface="+mn-cs"/>
              </a:rPr>
              <a:t> για την </a:t>
            </a:r>
            <a:r>
              <a:rPr lang="el-GR" sz="1200" kern="1200" dirty="0" err="1">
                <a:solidFill>
                  <a:schemeClr val="tx1"/>
                </a:solidFill>
                <a:effectLst/>
                <a:latin typeface="+mn-lt"/>
                <a:ea typeface="+mn-ea"/>
                <a:cs typeface="+mn-cs"/>
              </a:rPr>
              <a:t>επιλογη</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υποψηφίων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a:t>
            </a:r>
            <a:endParaRPr lang="el-GR" dirty="0"/>
          </a:p>
          <a:p>
            <a:r>
              <a:rPr lang="el-GR" sz="1200" kern="1200" dirty="0" err="1">
                <a:solidFill>
                  <a:schemeClr val="tx1"/>
                </a:solidFill>
                <a:effectLst/>
                <a:latin typeface="+mn-lt"/>
                <a:ea typeface="+mn-ea"/>
                <a:cs typeface="+mn-cs"/>
              </a:rPr>
              <a:t>Απαραίτητη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προϋπόθεση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γνώση</a:t>
            </a:r>
            <a:r>
              <a:rPr lang="el-GR" sz="1200" kern="1200" dirty="0">
                <a:solidFill>
                  <a:schemeClr val="tx1"/>
                </a:solidFill>
                <a:effectLst/>
                <a:latin typeface="+mn-lt"/>
                <a:ea typeface="+mn-ea"/>
                <a:cs typeface="+mn-cs"/>
              </a:rPr>
              <a:t> της </a:t>
            </a:r>
            <a:r>
              <a:rPr lang="el-GR" sz="1200" kern="1200" dirty="0" err="1">
                <a:solidFill>
                  <a:schemeClr val="tx1"/>
                </a:solidFill>
                <a:effectLst/>
                <a:latin typeface="+mn-lt"/>
                <a:ea typeface="+mn-ea"/>
                <a:cs typeface="+mn-cs"/>
              </a:rPr>
              <a:t>αγγλικής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γλώσσας</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επίπεδο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τουλάχιστον</a:t>
            </a:r>
            <a:r>
              <a:rPr lang="el-GR" sz="1200" kern="1200" dirty="0">
                <a:solidFill>
                  <a:schemeClr val="tx1"/>
                </a:solidFill>
                <a:effectLst/>
                <a:latin typeface="+mn-lt"/>
                <a:ea typeface="+mn-ea"/>
                <a:cs typeface="+mn-cs"/>
              </a:rPr>
              <a:t> Β2 με </a:t>
            </a:r>
            <a:r>
              <a:rPr lang="el-GR" sz="1200" kern="1200" dirty="0" err="1">
                <a:solidFill>
                  <a:schemeClr val="tx1"/>
                </a:solidFill>
                <a:effectLst/>
                <a:latin typeface="+mn-lt"/>
                <a:ea typeface="+mn-ea"/>
                <a:cs typeface="+mn-cs"/>
              </a:rPr>
              <a:t>βάση</a:t>
            </a:r>
            <a:r>
              <a:rPr lang="el-GR" sz="1200" kern="1200" dirty="0">
                <a:solidFill>
                  <a:schemeClr val="tx1"/>
                </a:solidFill>
                <a:effectLst/>
                <a:latin typeface="+mn-lt"/>
                <a:ea typeface="+mn-ea"/>
                <a:cs typeface="+mn-cs"/>
              </a:rPr>
              <a:t> το </a:t>
            </a:r>
            <a:r>
              <a:rPr lang="el-GR" sz="1200" kern="1200" dirty="0" err="1">
                <a:solidFill>
                  <a:schemeClr val="tx1"/>
                </a:solidFill>
                <a:effectLst/>
                <a:latin typeface="+mn-lt"/>
                <a:ea typeface="+mn-ea"/>
                <a:cs typeface="+mn-cs"/>
              </a:rPr>
              <a:t>Κοινο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Ευρωπαϊκο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πλαίσιο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αναφοράς</a:t>
            </a:r>
            <a:r>
              <a:rPr lang="el-GR" sz="1200" kern="1200" dirty="0">
                <a:solidFill>
                  <a:schemeClr val="tx1"/>
                </a:solidFill>
                <a:effectLst/>
                <a:latin typeface="+mn-lt"/>
                <a:ea typeface="+mn-ea"/>
                <a:cs typeface="+mn-cs"/>
              </a:rPr>
              <a:t> για τις </a:t>
            </a:r>
            <a:r>
              <a:rPr lang="el-GR" sz="1200" kern="1200" dirty="0" err="1">
                <a:solidFill>
                  <a:schemeClr val="tx1"/>
                </a:solidFill>
                <a:effectLst/>
                <a:latin typeface="+mn-lt"/>
                <a:ea typeface="+mn-ea"/>
                <a:cs typeface="+mn-cs"/>
              </a:rPr>
              <a:t>γλώσσες</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Τα </a:t>
            </a:r>
            <a:r>
              <a:rPr lang="el-GR" sz="1200" kern="1200" dirty="0" err="1">
                <a:solidFill>
                  <a:schemeClr val="tx1"/>
                </a:solidFill>
                <a:effectLst/>
                <a:latin typeface="+mn-lt"/>
                <a:ea typeface="+mn-ea"/>
                <a:cs typeface="+mn-cs"/>
              </a:rPr>
              <a:t>κριτήρια</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συνεκτιμώνται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Ο </a:t>
            </a:r>
            <a:r>
              <a:rPr lang="el-GR" sz="1200" kern="1200" dirty="0" err="1">
                <a:solidFill>
                  <a:schemeClr val="tx1"/>
                </a:solidFill>
                <a:effectLst/>
                <a:latin typeface="+mn-lt"/>
                <a:ea typeface="+mn-ea"/>
                <a:cs typeface="+mn-cs"/>
              </a:rPr>
              <a:t>βαθμός</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πτυχίου</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Η </a:t>
            </a:r>
            <a:r>
              <a:rPr lang="el-GR" sz="1200" kern="1200" dirty="0" err="1">
                <a:solidFill>
                  <a:schemeClr val="tx1"/>
                </a:solidFill>
                <a:effectLst/>
                <a:latin typeface="+mn-lt"/>
                <a:ea typeface="+mn-ea"/>
                <a:cs typeface="+mn-cs"/>
              </a:rPr>
              <a:t>βαθμολογία</a:t>
            </a:r>
            <a:r>
              <a:rPr lang="el-GR" sz="1200" kern="1200" dirty="0">
                <a:solidFill>
                  <a:schemeClr val="tx1"/>
                </a:solidFill>
                <a:effectLst/>
                <a:latin typeface="+mn-lt"/>
                <a:ea typeface="+mn-ea"/>
                <a:cs typeface="+mn-cs"/>
              </a:rPr>
              <a:t> στα </a:t>
            </a:r>
            <a:r>
              <a:rPr lang="el-GR" sz="1200" kern="1200" dirty="0" err="1">
                <a:solidFill>
                  <a:schemeClr val="tx1"/>
                </a:solidFill>
                <a:effectLst/>
                <a:latin typeface="+mn-lt"/>
                <a:ea typeface="+mn-ea"/>
                <a:cs typeface="+mn-cs"/>
              </a:rPr>
              <a:t>μαθήματα</a:t>
            </a:r>
            <a:r>
              <a:rPr lang="el-GR" sz="1200" kern="1200" dirty="0">
                <a:solidFill>
                  <a:schemeClr val="tx1"/>
                </a:solidFill>
                <a:effectLst/>
                <a:latin typeface="+mn-lt"/>
                <a:ea typeface="+mn-ea"/>
                <a:cs typeface="+mn-cs"/>
              </a:rPr>
              <a:t> που </a:t>
            </a:r>
            <a:r>
              <a:rPr lang="el-GR" sz="1200" kern="1200" dirty="0" err="1">
                <a:solidFill>
                  <a:schemeClr val="tx1"/>
                </a:solidFill>
                <a:effectLst/>
                <a:latin typeface="+mn-lt"/>
                <a:ea typeface="+mn-ea"/>
                <a:cs typeface="+mn-cs"/>
              </a:rPr>
              <a:t>είναι</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σχετικα</a:t>
            </a:r>
            <a:r>
              <a:rPr lang="el-GR" sz="1200" kern="1200" dirty="0">
                <a:solidFill>
                  <a:schemeClr val="tx1"/>
                </a:solidFill>
                <a:effectLst/>
                <a:latin typeface="+mn-lt"/>
                <a:ea typeface="+mn-ea"/>
                <a:cs typeface="+mn-cs"/>
              </a:rPr>
              <a:t>́ με το </a:t>
            </a:r>
            <a:r>
              <a:rPr lang="el-GR" sz="1200" kern="1200" dirty="0" err="1">
                <a:solidFill>
                  <a:schemeClr val="tx1"/>
                </a:solidFill>
                <a:effectLst/>
                <a:latin typeface="+mn-lt"/>
                <a:ea typeface="+mn-ea"/>
                <a:cs typeface="+mn-cs"/>
              </a:rPr>
              <a:t>γνωστικο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αντικείμενο</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Προγράμματος</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Η </a:t>
            </a:r>
            <a:r>
              <a:rPr lang="el-GR" sz="1200" kern="1200" dirty="0" err="1">
                <a:solidFill>
                  <a:schemeClr val="tx1"/>
                </a:solidFill>
                <a:effectLst/>
                <a:latin typeface="+mn-lt"/>
                <a:ea typeface="+mn-ea"/>
                <a:cs typeface="+mn-cs"/>
              </a:rPr>
              <a:t>επίδοση</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διπλωματικη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εργασία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όπου</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αυτη</a:t>
            </a:r>
            <a:r>
              <a:rPr lang="el-GR" sz="1200" kern="1200" dirty="0">
                <a:solidFill>
                  <a:schemeClr val="tx1"/>
                </a:solidFill>
                <a:effectLst/>
                <a:latin typeface="+mn-lt"/>
                <a:ea typeface="+mn-ea"/>
                <a:cs typeface="+mn-cs"/>
              </a:rPr>
              <a:t>́ προ- </a:t>
            </a:r>
            <a:r>
              <a:rPr lang="el-GR" sz="1200" kern="1200" dirty="0" err="1">
                <a:solidFill>
                  <a:schemeClr val="tx1"/>
                </a:solidFill>
                <a:effectLst/>
                <a:latin typeface="+mn-lt"/>
                <a:ea typeface="+mn-ea"/>
                <a:cs typeface="+mn-cs"/>
              </a:rPr>
              <a:t>βλέπεται</a:t>
            </a:r>
            <a:r>
              <a:rPr lang="el-GR" sz="1200" kern="1200" dirty="0">
                <a:solidFill>
                  <a:schemeClr val="tx1"/>
                </a:solidFill>
                <a:effectLst/>
                <a:latin typeface="+mn-lt"/>
                <a:ea typeface="+mn-ea"/>
                <a:cs typeface="+mn-cs"/>
              </a:rPr>
              <a:t> στον </a:t>
            </a:r>
            <a:r>
              <a:rPr lang="el-GR" sz="1200" kern="1200" dirty="0" err="1">
                <a:solidFill>
                  <a:schemeClr val="tx1"/>
                </a:solidFill>
                <a:effectLst/>
                <a:latin typeface="+mn-lt"/>
                <a:ea typeface="+mn-ea"/>
                <a:cs typeface="+mn-cs"/>
              </a:rPr>
              <a:t>πρώτο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κύκλο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σπουδών</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Η </a:t>
            </a:r>
            <a:r>
              <a:rPr lang="el-GR" sz="1200" kern="1200" dirty="0" err="1">
                <a:solidFill>
                  <a:schemeClr val="tx1"/>
                </a:solidFill>
                <a:effectLst/>
                <a:latin typeface="+mn-lt"/>
                <a:ea typeface="+mn-ea"/>
                <a:cs typeface="+mn-cs"/>
              </a:rPr>
              <a:t>σχετικη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ερευνητικη</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επαγγελματικη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δραστηριότητα</a:t>
            </a:r>
            <a:r>
              <a:rPr lang="el-GR" sz="1200" kern="1200" dirty="0">
                <a:solidFill>
                  <a:schemeClr val="tx1"/>
                </a:solidFill>
                <a:effectLst/>
                <a:latin typeface="+mn-lt"/>
                <a:ea typeface="+mn-ea"/>
                <a:cs typeface="+mn-cs"/>
              </a:rPr>
              <a:t> του </a:t>
            </a:r>
            <a:r>
              <a:rPr lang="el-GR" sz="1200" kern="1200" dirty="0" err="1">
                <a:solidFill>
                  <a:schemeClr val="tx1"/>
                </a:solidFill>
                <a:effectLst/>
                <a:latin typeface="+mn-lt"/>
                <a:ea typeface="+mn-ea"/>
                <a:cs typeface="+mn-cs"/>
              </a:rPr>
              <a:t>υποψηφίου</a:t>
            </a:r>
            <a:r>
              <a:rPr lang="el-GR" sz="1200" kern="1200" dirty="0">
                <a:solidFill>
                  <a:schemeClr val="tx1"/>
                </a:solidFill>
                <a:effectLst/>
                <a:latin typeface="+mn-lt"/>
                <a:ea typeface="+mn-ea"/>
                <a:cs typeface="+mn-cs"/>
              </a:rPr>
              <a:t>. </a:t>
            </a:r>
            <a:endParaRPr lang="el-GR" dirty="0"/>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8</a:t>
            </a:fld>
            <a:endParaRPr lang="en-US"/>
          </a:p>
        </p:txBody>
      </p:sp>
    </p:spTree>
    <p:extLst>
      <p:ext uri="{BB962C8B-B14F-4D97-AF65-F5344CB8AC3E}">
        <p14:creationId xmlns:p14="http://schemas.microsoft.com/office/powerpoint/2010/main" val="66396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αίτηση</a:t>
            </a:r>
            <a:r>
              <a:rPr lang="el-GR" baseline="0" dirty="0"/>
              <a:t> για συμμετοχή στο πρόγραμμα γίνεται πλήρως ηλεκτρονικά με τη χρήση ειδικής πλατφόρμας η οποία διασφαλίζει κατά το δυνατό την αντικειμενική ανώνυμη αξιολόγηση των αιτήσεων των υποψηφίων. </a:t>
            </a:r>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9</a:t>
            </a:fld>
            <a:endParaRPr lang="en-US"/>
          </a:p>
        </p:txBody>
      </p:sp>
    </p:spTree>
    <p:extLst>
      <p:ext uri="{BB962C8B-B14F-4D97-AF65-F5344CB8AC3E}">
        <p14:creationId xmlns:p14="http://schemas.microsoft.com/office/powerpoint/2010/main" val="109007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err="1">
                <a:solidFill>
                  <a:schemeClr val="tx1"/>
                </a:solidFill>
                <a:effectLst/>
                <a:latin typeface="+mn-lt"/>
                <a:ea typeface="+mn-ea"/>
                <a:cs typeface="+mn-cs"/>
              </a:rPr>
              <a:t>Τέλη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Φοίτησης</a:t>
            </a:r>
            <a:r>
              <a:rPr lang="el-GR" sz="1200" kern="1200" dirty="0">
                <a:solidFill>
                  <a:schemeClr val="tx1"/>
                </a:solidFill>
                <a:effectLst/>
                <a:latin typeface="+mn-lt"/>
                <a:ea typeface="+mn-ea"/>
                <a:cs typeface="+mn-cs"/>
              </a:rPr>
              <a:t> </a:t>
            </a:r>
            <a:endParaRPr lang="el-GR" dirty="0"/>
          </a:p>
          <a:p>
            <a:r>
              <a:rPr lang="el-GR" sz="1200" kern="1200" dirty="0">
                <a:solidFill>
                  <a:schemeClr val="tx1"/>
                </a:solidFill>
                <a:effectLst/>
                <a:latin typeface="+mn-lt"/>
                <a:ea typeface="+mn-ea"/>
                <a:cs typeface="+mn-cs"/>
              </a:rPr>
              <a:t>Για την </a:t>
            </a:r>
            <a:r>
              <a:rPr lang="el-GR" sz="1200" kern="1200" dirty="0" err="1">
                <a:solidFill>
                  <a:schemeClr val="tx1"/>
                </a:solidFill>
                <a:effectLst/>
                <a:latin typeface="+mn-lt"/>
                <a:ea typeface="+mn-ea"/>
                <a:cs typeface="+mn-cs"/>
              </a:rPr>
              <a:t>εύρυθμη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λειτουργία</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δύο</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τμημάτων</a:t>
            </a:r>
            <a:r>
              <a:rPr lang="el-GR" sz="1200" kern="1200" dirty="0">
                <a:solidFill>
                  <a:schemeClr val="tx1"/>
                </a:solidFill>
                <a:effectLst/>
                <a:latin typeface="+mn-lt"/>
                <a:ea typeface="+mn-ea"/>
                <a:cs typeface="+mn-cs"/>
              </a:rPr>
              <a:t> του ΔΠΜΣ «</a:t>
            </a:r>
            <a:r>
              <a:rPr lang="el-GR" sz="1200" kern="1200" dirty="0" err="1">
                <a:solidFill>
                  <a:schemeClr val="tx1"/>
                </a:solidFill>
                <a:effectLst/>
                <a:latin typeface="+mn-lt"/>
                <a:ea typeface="+mn-ea"/>
                <a:cs typeface="+mn-cs"/>
              </a:rPr>
              <a:t>Ογκολογία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απο</a:t>
            </a:r>
            <a:r>
              <a:rPr lang="el-GR" sz="1200" kern="1200" dirty="0">
                <a:solidFill>
                  <a:schemeClr val="tx1"/>
                </a:solidFill>
                <a:effectLst/>
                <a:latin typeface="+mn-lt"/>
                <a:ea typeface="+mn-ea"/>
                <a:cs typeface="+mn-cs"/>
              </a:rPr>
              <a:t>́ την </a:t>
            </a:r>
            <a:r>
              <a:rPr lang="el-GR" sz="1200" kern="1200" dirty="0" err="1">
                <a:solidFill>
                  <a:schemeClr val="tx1"/>
                </a:solidFill>
                <a:effectLst/>
                <a:latin typeface="+mn-lt"/>
                <a:ea typeface="+mn-ea"/>
                <a:cs typeface="+mn-cs"/>
              </a:rPr>
              <a:t>Ογκογένεση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έως</a:t>
            </a:r>
            <a:r>
              <a:rPr lang="el-GR" sz="1200" kern="1200" dirty="0">
                <a:solidFill>
                  <a:schemeClr val="tx1"/>
                </a:solidFill>
                <a:effectLst/>
                <a:latin typeface="+mn-lt"/>
                <a:ea typeface="+mn-ea"/>
                <a:cs typeface="+mn-cs"/>
              </a:rPr>
              <a:t> τη </a:t>
            </a:r>
            <a:r>
              <a:rPr lang="el-GR" sz="1200" kern="1200" dirty="0" err="1">
                <a:solidFill>
                  <a:schemeClr val="tx1"/>
                </a:solidFill>
                <a:effectLst/>
                <a:latin typeface="+mn-lt"/>
                <a:ea typeface="+mn-ea"/>
                <a:cs typeface="+mn-cs"/>
              </a:rPr>
              <a:t>Θεραπεία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προβλέπεται</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καταβολη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τελών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φοίτησης</a:t>
            </a:r>
            <a:r>
              <a:rPr lang="el-GR" sz="1200" kern="1200" dirty="0">
                <a:solidFill>
                  <a:schemeClr val="tx1"/>
                </a:solidFill>
                <a:effectLst/>
                <a:latin typeface="+mn-lt"/>
                <a:ea typeface="+mn-ea"/>
                <a:cs typeface="+mn-cs"/>
              </a:rPr>
              <a:t>. Τα </a:t>
            </a:r>
            <a:r>
              <a:rPr lang="el-GR" sz="1200" kern="1200" dirty="0" err="1">
                <a:solidFill>
                  <a:schemeClr val="tx1"/>
                </a:solidFill>
                <a:effectLst/>
                <a:latin typeface="+mn-lt"/>
                <a:ea typeface="+mn-ea"/>
                <a:cs typeface="+mn-cs"/>
              </a:rPr>
              <a:t>τέλη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φοίτησης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ορίζονται</a:t>
            </a:r>
            <a:r>
              <a:rPr lang="el-GR" sz="1200" kern="1200" dirty="0">
                <a:solidFill>
                  <a:schemeClr val="tx1"/>
                </a:solidFill>
                <a:effectLst/>
                <a:latin typeface="+mn-lt"/>
                <a:ea typeface="+mn-ea"/>
                <a:cs typeface="+mn-cs"/>
              </a:rPr>
              <a:t> σε 3000€ και η </a:t>
            </a:r>
            <a:r>
              <a:rPr lang="el-GR" sz="1200" kern="1200" dirty="0" err="1">
                <a:solidFill>
                  <a:schemeClr val="tx1"/>
                </a:solidFill>
                <a:effectLst/>
                <a:latin typeface="+mn-lt"/>
                <a:ea typeface="+mn-ea"/>
                <a:cs typeface="+mn-cs"/>
              </a:rPr>
              <a:t>ΕΔΕπ</a:t>
            </a:r>
            <a:r>
              <a:rPr lang="el-GR" sz="1200" kern="1200" dirty="0">
                <a:solidFill>
                  <a:schemeClr val="tx1"/>
                </a:solidFill>
                <a:effectLst/>
                <a:latin typeface="+mn-lt"/>
                <a:ea typeface="+mn-ea"/>
                <a:cs typeface="+mn-cs"/>
              </a:rPr>
              <a:t> μπορεί να </a:t>
            </a:r>
            <a:r>
              <a:rPr lang="el-GR" sz="1200" kern="1200" dirty="0" err="1">
                <a:solidFill>
                  <a:schemeClr val="tx1"/>
                </a:solidFill>
                <a:effectLst/>
                <a:latin typeface="+mn-lt"/>
                <a:ea typeface="+mn-ea"/>
                <a:cs typeface="+mn-cs"/>
              </a:rPr>
              <a:t>προχωρήσει</a:t>
            </a:r>
            <a:r>
              <a:rPr lang="el-GR" sz="1200" kern="1200" dirty="0">
                <a:solidFill>
                  <a:schemeClr val="tx1"/>
                </a:solidFill>
                <a:effectLst/>
                <a:latin typeface="+mn-lt"/>
                <a:ea typeface="+mn-ea"/>
                <a:cs typeface="+mn-cs"/>
              </a:rPr>
              <a:t> σε </a:t>
            </a:r>
            <a:r>
              <a:rPr lang="el-GR" sz="1200" kern="1200" dirty="0" err="1">
                <a:solidFill>
                  <a:schemeClr val="tx1"/>
                </a:solidFill>
                <a:effectLst/>
                <a:latin typeface="+mn-lt"/>
                <a:ea typeface="+mn-ea"/>
                <a:cs typeface="+mn-cs"/>
              </a:rPr>
              <a:t>μείωση</a:t>
            </a:r>
            <a:r>
              <a:rPr lang="el-GR" sz="1200" kern="1200" dirty="0">
                <a:solidFill>
                  <a:schemeClr val="tx1"/>
                </a:solidFill>
                <a:effectLst/>
                <a:latin typeface="+mn-lt"/>
                <a:ea typeface="+mn-ea"/>
                <a:cs typeface="+mn-cs"/>
              </a:rPr>
              <a:t> των </a:t>
            </a:r>
            <a:r>
              <a:rPr lang="el-GR" sz="1200" kern="1200" dirty="0" err="1">
                <a:solidFill>
                  <a:schemeClr val="tx1"/>
                </a:solidFill>
                <a:effectLst/>
                <a:latin typeface="+mn-lt"/>
                <a:ea typeface="+mn-ea"/>
                <a:cs typeface="+mn-cs"/>
              </a:rPr>
              <a:t>τελών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φοίτησης</a:t>
            </a:r>
            <a:r>
              <a:rPr lang="el-GR" sz="1200" kern="1200" dirty="0">
                <a:solidFill>
                  <a:schemeClr val="tx1"/>
                </a:solidFill>
                <a:effectLst/>
                <a:latin typeface="+mn-lt"/>
                <a:ea typeface="+mn-ea"/>
                <a:cs typeface="+mn-cs"/>
              </a:rPr>
              <a:t> (που μπορεί να </a:t>
            </a:r>
            <a:r>
              <a:rPr lang="el-GR" sz="1200" kern="1200" dirty="0" err="1">
                <a:solidFill>
                  <a:schemeClr val="tx1"/>
                </a:solidFill>
                <a:effectLst/>
                <a:latin typeface="+mn-lt"/>
                <a:ea typeface="+mn-ea"/>
                <a:cs typeface="+mn-cs"/>
              </a:rPr>
              <a:t>πάρει</a:t>
            </a:r>
            <a:r>
              <a:rPr lang="el-GR" sz="1200" kern="1200" dirty="0">
                <a:solidFill>
                  <a:schemeClr val="tx1"/>
                </a:solidFill>
                <a:effectLst/>
                <a:latin typeface="+mn-lt"/>
                <a:ea typeface="+mn-ea"/>
                <a:cs typeface="+mn-cs"/>
              </a:rPr>
              <a:t> τη </a:t>
            </a:r>
            <a:r>
              <a:rPr lang="el-GR" sz="1200" kern="1200" dirty="0" err="1">
                <a:solidFill>
                  <a:schemeClr val="tx1"/>
                </a:solidFill>
                <a:effectLst/>
                <a:latin typeface="+mn-lt"/>
                <a:ea typeface="+mn-ea"/>
                <a:cs typeface="+mn-cs"/>
              </a:rPr>
              <a:t>μορφη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έκπτωσης</a:t>
            </a:r>
            <a:r>
              <a:rPr lang="el-GR" sz="1200" kern="1200" dirty="0">
                <a:solidFill>
                  <a:schemeClr val="tx1"/>
                </a:solidFill>
                <a:effectLst/>
                <a:latin typeface="+mn-lt"/>
                <a:ea typeface="+mn-ea"/>
                <a:cs typeface="+mn-cs"/>
              </a:rPr>
              <a:t> για </a:t>
            </a:r>
            <a:r>
              <a:rPr lang="el-GR" sz="1200" kern="1200" dirty="0" err="1">
                <a:solidFill>
                  <a:schemeClr val="tx1"/>
                </a:solidFill>
                <a:effectLst/>
                <a:latin typeface="+mn-lt"/>
                <a:ea typeface="+mn-ea"/>
                <a:cs typeface="+mn-cs"/>
              </a:rPr>
              <a:t>υφιστάμενους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φοιτητές</a:t>
            </a:r>
            <a:r>
              <a:rPr lang="el-GR" sz="1200" kern="1200" dirty="0">
                <a:solidFill>
                  <a:schemeClr val="tx1"/>
                </a:solidFill>
                <a:effectLst/>
                <a:latin typeface="+mn-lt"/>
                <a:ea typeface="+mn-ea"/>
                <a:cs typeface="+mn-cs"/>
              </a:rPr>
              <a:t>) </a:t>
            </a:r>
            <a:endParaRPr lang="el-GR" dirty="0"/>
          </a:p>
          <a:p>
            <a:endParaRPr lang="en-US" dirty="0"/>
          </a:p>
        </p:txBody>
      </p:sp>
      <p:sp>
        <p:nvSpPr>
          <p:cNvPr id="4" name="Slide Number Placeholder 3"/>
          <p:cNvSpPr>
            <a:spLocks noGrp="1"/>
          </p:cNvSpPr>
          <p:nvPr>
            <p:ph type="sldNum" sz="quarter" idx="10"/>
          </p:nvPr>
        </p:nvSpPr>
        <p:spPr/>
        <p:txBody>
          <a:bodyPr/>
          <a:lstStyle/>
          <a:p>
            <a:fld id="{F14A9E86-A72E-B64B-90BE-508EF96376F1}" type="slidenum">
              <a:rPr lang="en-US" smtClean="0"/>
              <a:t>10</a:t>
            </a:fld>
            <a:endParaRPr lang="en-US"/>
          </a:p>
        </p:txBody>
      </p:sp>
    </p:spTree>
    <p:extLst>
      <p:ext uri="{BB962C8B-B14F-4D97-AF65-F5344CB8AC3E}">
        <p14:creationId xmlns:p14="http://schemas.microsoft.com/office/powerpoint/2010/main" val="57976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8164A9-C4E1-A941-8836-EECD77CC7556}"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21960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164A9-C4E1-A941-8836-EECD77CC7556}"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62298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164A9-C4E1-A941-8836-EECD77CC7556}"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16059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08F00"/>
              </a:buClr>
              <a:buSzPct val="70000"/>
              <a:buFont typeface=".HiraKakuInterface-W3" charset="-128"/>
              <a:buChar char="▷"/>
              <a:defRPr/>
            </a:lvl1pPr>
            <a:lvl2pPr marL="685800" indent="-228600">
              <a:buClr>
                <a:srgbClr val="008F00"/>
              </a:buClr>
              <a:buSzPct val="70000"/>
              <a:buFont typeface=".HiraKakuInterface-W3" charset="-128"/>
              <a:buChar char="▷"/>
              <a:defRPr/>
            </a:lvl2pPr>
            <a:lvl3pPr marL="1143000" indent="-228600">
              <a:buClr>
                <a:srgbClr val="008F00"/>
              </a:buClr>
              <a:buSzPct val="70000"/>
              <a:buFont typeface=".HiraKakuInterface-W3" charset="-128"/>
              <a:buChar char="▷"/>
              <a:defRPr/>
            </a:lvl3pPr>
            <a:lvl4pPr marL="1600200" indent="-228600">
              <a:buClr>
                <a:srgbClr val="008F00"/>
              </a:buClr>
              <a:buSzPct val="70000"/>
              <a:buFont typeface=".HiraKakuInterface-W3" charset="-128"/>
              <a:buChar char="▷"/>
              <a:defRPr/>
            </a:lvl4pPr>
            <a:lvl5pPr marL="2057400" indent="-228600">
              <a:buClr>
                <a:srgbClr val="008F00"/>
              </a:buClr>
              <a:buSzPct val="70000"/>
              <a:buFont typeface=".HiraKakuInterface-W3" charset="-128"/>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8164A9-C4E1-A941-8836-EECD77CC7556}"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145347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8164A9-C4E1-A941-8836-EECD77CC7556}"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86299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6674224"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marL="228600" indent="-228600" algn="l" defTabSz="914400" rtl="0" eaLnBrk="1" latinLnBrk="0" hangingPunct="1">
              <a:lnSpc>
                <a:spcPct val="90000"/>
              </a:lnSpc>
              <a:buClr>
                <a:srgbClr val="008F00"/>
              </a:buClr>
              <a:buSzPct val="70000"/>
              <a:buFont typeface=".HiraKakuInterface-W3" charset="-128"/>
              <a:buChar char="▷"/>
              <a:defRPr lang="en-US" sz="2800" kern="1200" dirty="0" smtClean="0">
                <a:solidFill>
                  <a:schemeClr val="tx1"/>
                </a:solidFill>
                <a:latin typeface="+mn-lt"/>
                <a:ea typeface="+mn-ea"/>
                <a:cs typeface="+mn-cs"/>
              </a:defRPr>
            </a:lvl1pPr>
            <a:lvl2pPr marL="685800" indent="-228600" algn="l" defTabSz="914400" rtl="0" eaLnBrk="1" latinLnBrk="0" hangingPunct="1">
              <a:lnSpc>
                <a:spcPct val="90000"/>
              </a:lnSpc>
              <a:buClr>
                <a:srgbClr val="008F00"/>
              </a:buClr>
              <a:buSzPct val="70000"/>
              <a:buFont typeface=".HiraKakuInterface-W3" charset="-128"/>
              <a:buChar char="▷"/>
              <a:defRPr lang="en-US" sz="2800" kern="1200" dirty="0" smtClean="0">
                <a:solidFill>
                  <a:schemeClr val="tx1"/>
                </a:solidFill>
                <a:latin typeface="+mn-lt"/>
                <a:ea typeface="+mn-ea"/>
                <a:cs typeface="+mn-cs"/>
              </a:defRPr>
            </a:lvl2pPr>
            <a:lvl3pPr marL="1143000" indent="-228600" algn="l" defTabSz="914400" rtl="0" eaLnBrk="1" latinLnBrk="0" hangingPunct="1">
              <a:lnSpc>
                <a:spcPct val="90000"/>
              </a:lnSpc>
              <a:buClr>
                <a:srgbClr val="008F00"/>
              </a:buClr>
              <a:buSzPct val="70000"/>
              <a:buFont typeface=".HiraKakuInterface-W3" charset="-128"/>
              <a:buChar char="▷"/>
              <a:defRPr lang="en-US" sz="2800" kern="1200" dirty="0" smtClean="0">
                <a:solidFill>
                  <a:schemeClr val="tx1"/>
                </a:solidFill>
                <a:latin typeface="+mn-lt"/>
                <a:ea typeface="+mn-ea"/>
                <a:cs typeface="+mn-cs"/>
              </a:defRPr>
            </a:lvl3pPr>
            <a:lvl4pPr marL="1600200" indent="-228600" algn="l" defTabSz="914400" rtl="0" eaLnBrk="1" latinLnBrk="0" hangingPunct="1">
              <a:lnSpc>
                <a:spcPct val="90000"/>
              </a:lnSpc>
              <a:buClr>
                <a:srgbClr val="008F00"/>
              </a:buClr>
              <a:buSzPct val="70000"/>
              <a:buFont typeface=".HiraKakuInterface-W3" charset="-128"/>
              <a:buChar char="▷"/>
              <a:defRPr lang="en-US" sz="2800" kern="1200" dirty="0" smtClean="0">
                <a:solidFill>
                  <a:schemeClr val="tx1"/>
                </a:solidFill>
                <a:latin typeface="+mn-lt"/>
                <a:ea typeface="+mn-ea"/>
                <a:cs typeface="+mn-cs"/>
              </a:defRPr>
            </a:lvl4pPr>
            <a:lvl5pPr marL="2057400" indent="-228600" algn="l" defTabSz="914400" rtl="0" eaLnBrk="1" latinLnBrk="0" hangingPunct="1">
              <a:lnSpc>
                <a:spcPct val="90000"/>
              </a:lnSpc>
              <a:buClr>
                <a:srgbClr val="008F00"/>
              </a:buClr>
              <a:buSzPct val="70000"/>
              <a:buFont typeface=".HiraKakuInterface-W3" charset="-128"/>
              <a:buChar char="▷"/>
              <a:defRPr lang="en-US" sz="28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marL="228600" indent="-228600" algn="l" defTabSz="914400" rtl="0" eaLnBrk="1" latinLnBrk="0" hangingPunct="1">
              <a:lnSpc>
                <a:spcPct val="90000"/>
              </a:lnSpc>
              <a:buClr>
                <a:srgbClr val="008F00"/>
              </a:buClr>
              <a:buSzPct val="70000"/>
              <a:buFont typeface=".HiraKakuInterface-W3" charset="-128"/>
              <a:buChar char="▷"/>
              <a:defRPr lang="en-US" sz="2800" kern="1200" smtClean="0">
                <a:solidFill>
                  <a:schemeClr val="tx1"/>
                </a:solidFill>
                <a:latin typeface="+mn-lt"/>
                <a:ea typeface="+mn-ea"/>
                <a:cs typeface="+mn-cs"/>
              </a:defRPr>
            </a:lvl1pPr>
            <a:lvl2pPr marL="685800" indent="-228600" algn="l" defTabSz="914400" rtl="0" eaLnBrk="1" latinLnBrk="0" hangingPunct="1">
              <a:lnSpc>
                <a:spcPct val="90000"/>
              </a:lnSpc>
              <a:buClr>
                <a:srgbClr val="008F00"/>
              </a:buClr>
              <a:buSzPct val="70000"/>
              <a:buFont typeface=".HiraKakuInterface-W3" charset="-128"/>
              <a:buChar char="▷"/>
              <a:defRPr lang="en-US" sz="2800" kern="1200" smtClean="0">
                <a:solidFill>
                  <a:schemeClr val="tx1"/>
                </a:solidFill>
                <a:latin typeface="+mn-lt"/>
                <a:ea typeface="+mn-ea"/>
                <a:cs typeface="+mn-cs"/>
              </a:defRPr>
            </a:lvl2pPr>
            <a:lvl3pPr marL="1143000" indent="-228600" algn="l" defTabSz="914400" rtl="0" eaLnBrk="1" latinLnBrk="0" hangingPunct="1">
              <a:lnSpc>
                <a:spcPct val="90000"/>
              </a:lnSpc>
              <a:buClr>
                <a:srgbClr val="008F00"/>
              </a:buClr>
              <a:buSzPct val="70000"/>
              <a:buFont typeface=".HiraKakuInterface-W3" charset="-128"/>
              <a:buChar char="▷"/>
              <a:defRPr lang="en-US" sz="2800" kern="1200" smtClean="0">
                <a:solidFill>
                  <a:schemeClr val="tx1"/>
                </a:solidFill>
                <a:latin typeface="+mn-lt"/>
                <a:ea typeface="+mn-ea"/>
                <a:cs typeface="+mn-cs"/>
              </a:defRPr>
            </a:lvl3pPr>
            <a:lvl4pPr marL="1600200" indent="-228600" algn="l" defTabSz="914400" rtl="0" eaLnBrk="1" latinLnBrk="0" hangingPunct="1">
              <a:lnSpc>
                <a:spcPct val="90000"/>
              </a:lnSpc>
              <a:buClr>
                <a:srgbClr val="008F00"/>
              </a:buClr>
              <a:buSzPct val="70000"/>
              <a:buFont typeface=".HiraKakuInterface-W3" charset="-128"/>
              <a:buChar char="▷"/>
              <a:defRPr lang="en-US" sz="2800" kern="1200" smtClean="0">
                <a:solidFill>
                  <a:schemeClr val="tx1"/>
                </a:solidFill>
                <a:latin typeface="+mn-lt"/>
                <a:ea typeface="+mn-ea"/>
                <a:cs typeface="+mn-cs"/>
              </a:defRPr>
            </a:lvl4pPr>
            <a:lvl5pPr marL="2057400" indent="-228600" algn="l" defTabSz="914400" rtl="0" eaLnBrk="1" latinLnBrk="0" hangingPunct="1">
              <a:lnSpc>
                <a:spcPct val="90000"/>
              </a:lnSpc>
              <a:buClr>
                <a:srgbClr val="008F00"/>
              </a:buClr>
              <a:buSzPct val="70000"/>
              <a:buFont typeface=".HiraKakuInterface-W3" charset="-128"/>
              <a:buChar char="▷"/>
              <a:defRPr lang="en-US" sz="2800" kern="120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8164A9-C4E1-A941-8836-EECD77CC7556}"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31912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8164A9-C4E1-A941-8836-EECD77CC7556}" type="datetimeFigureOut">
              <a:rPr lang="en-US" smtClean="0"/>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118561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8164A9-C4E1-A941-8836-EECD77CC7556}" type="datetimeFigureOut">
              <a:rPr lang="en-US" smtClean="0"/>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5417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164A9-C4E1-A941-8836-EECD77CC7556}" type="datetimeFigureOut">
              <a:rPr lang="en-US" smtClean="0"/>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210807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164A9-C4E1-A941-8836-EECD77CC7556}"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129639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8164A9-C4E1-A941-8836-EECD77CC7556}"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9D541-214D-3F42-A175-422FC4E12D4E}" type="slidenum">
              <a:rPr lang="en-US" smtClean="0"/>
              <a:t>‹#›</a:t>
            </a:fld>
            <a:endParaRPr lang="en-US"/>
          </a:p>
        </p:txBody>
      </p:sp>
    </p:spTree>
    <p:extLst>
      <p:ext uri="{BB962C8B-B14F-4D97-AF65-F5344CB8AC3E}">
        <p14:creationId xmlns:p14="http://schemas.microsoft.com/office/powerpoint/2010/main" val="116438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576" y="365125"/>
            <a:ext cx="667422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164A9-C4E1-A941-8836-EECD77CC7556}" type="datetimeFigureOut">
              <a:rPr lang="en-US" smtClean="0"/>
              <a:t>3/24/2025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9D541-214D-3F42-A175-422FC4E12D4E}" type="slidenum">
              <a:rPr lang="en-US" smtClean="0"/>
              <a:t>‹#›</a:t>
            </a:fld>
            <a:endParaRPr lang="en-US"/>
          </a:p>
        </p:txBody>
      </p:sp>
    </p:spTree>
    <p:extLst>
      <p:ext uri="{BB962C8B-B14F-4D97-AF65-F5344CB8AC3E}">
        <p14:creationId xmlns:p14="http://schemas.microsoft.com/office/powerpoint/2010/main" val="36799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18/10/relationships/comments" Target="../comments/modernComment_10E_44F12825.xml"/><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115_C4D8D66D.xml"/><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chart" Target="../charts/char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14121" y="4019129"/>
            <a:ext cx="9163757" cy="1799781"/>
          </a:xfrm>
        </p:spPr>
        <p:txBody>
          <a:bodyPr anchor="ctr">
            <a:noAutofit/>
          </a:bodyPr>
          <a:lstStyle/>
          <a:p>
            <a:r>
              <a:rPr lang="el-GR" sz="3000" dirty="0">
                <a:solidFill>
                  <a:schemeClr val="tx2"/>
                </a:solidFill>
                <a:latin typeface="Aptos Light" panose="020B0004020202020204" pitchFamily="34" charset="0"/>
              </a:rPr>
              <a:t>Κώστας Λασιθιωτάκης</a:t>
            </a:r>
          </a:p>
          <a:p>
            <a:r>
              <a:rPr lang="el-GR" sz="3000" dirty="0">
                <a:solidFill>
                  <a:schemeClr val="tx2"/>
                </a:solidFill>
                <a:latin typeface="Aptos Light" panose="020B0004020202020204" pitchFamily="34" charset="0"/>
              </a:rPr>
              <a:t>Αναπληρωτής Καθηγητής Χειρουργικής</a:t>
            </a:r>
          </a:p>
          <a:p>
            <a:r>
              <a:rPr lang="el-GR" sz="3000" dirty="0">
                <a:solidFill>
                  <a:schemeClr val="tx2"/>
                </a:solidFill>
                <a:latin typeface="Aptos Light" panose="020B0004020202020204" pitchFamily="34" charset="0"/>
              </a:rPr>
              <a:t>Πανεπιστήμιο Κρήτης</a:t>
            </a: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A blue and black logo&#10;&#10;AI-generated content may be incorrect.">
            <a:extLst>
              <a:ext uri="{FF2B5EF4-FFF2-40B4-BE49-F238E27FC236}">
                <a16:creationId xmlns:a16="http://schemas.microsoft.com/office/drawing/2014/main" id="{8057B3FD-934B-ECA3-FD52-EB7A0227AF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09" b="89806" l="4153" r="93136">
                        <a14:foregroundMark x1="13644" y1="28641" x2="13136" y2="25000"/>
                        <a14:foregroundMark x1="14237" y1="37864" x2="15085" y2="38350"/>
                        <a14:foregroundMark x1="15254" y1="36165" x2="16695" y2="36650"/>
                        <a14:foregroundMark x1="22797" y1="21359" x2="22797" y2="21359"/>
                        <a14:foregroundMark x1="39068" y1="36650" x2="39068" y2="40777"/>
                        <a14:foregroundMark x1="52542" y1="29612" x2="52542" y2="33252"/>
                        <a14:foregroundMark x1="65932" y1="34223" x2="65932" y2="34223"/>
                        <a14:foregroundMark x1="71186" y1="35680" x2="71186" y2="35680"/>
                        <a14:foregroundMark x1="82458" y1="22330" x2="82458" y2="22330"/>
                        <a14:foregroundMark x1="81525" y1="36165" x2="81525" y2="36165"/>
                        <a14:foregroundMark x1="85339" y1="42961" x2="85339" y2="42961"/>
                        <a14:foregroundMark x1="93220" y1="42961" x2="93220" y2="42961"/>
                        <a14:foregroundMark x1="27627" y1="73544" x2="42203" y2="77427"/>
                        <a14:foregroundMark x1="42203" y1="77427" x2="51356" y2="76456"/>
                        <a14:foregroundMark x1="51356" y1="76456" x2="74492" y2="81796"/>
                        <a14:foregroundMark x1="74492" y1="81796" x2="80593" y2="75243"/>
                        <a14:foregroundMark x1="80593" y1="75243" x2="87458" y2="76942"/>
                        <a14:foregroundMark x1="87458" y1="76942" x2="90847" y2="76699"/>
                        <a14:foregroundMark x1="58814" y1="74029" x2="65678" y2="74515"/>
                        <a14:foregroundMark x1="65678" y1="74515" x2="71780" y2="72087"/>
                        <a14:foregroundMark x1="71780" y1="72087" x2="71864" y2="72087"/>
                        <a14:foregroundMark x1="27119" y1="71602" x2="30169" y2="78155"/>
                        <a14:foregroundMark x1="30169" y1="77670" x2="36186" y2="75485"/>
                        <a14:foregroundMark x1="36186" y1="75485" x2="36441" y2="74029"/>
                        <a14:foregroundMark x1="40339" y1="76214" x2="40339" y2="76214"/>
                        <a14:foregroundMark x1="88559" y1="73544" x2="88559" y2="73544"/>
                        <a14:foregroundMark x1="88898" y1="73544" x2="88898" y2="73544"/>
                        <a14:foregroundMark x1="88898" y1="73544" x2="93220" y2="75000"/>
                        <a14:foregroundMark x1="76186" y1="76214" x2="76186" y2="76214"/>
                        <a14:foregroundMark x1="76186" y1="76214" x2="76186" y2="76214"/>
                        <a14:foregroundMark x1="73644" y1="74515" x2="73644" y2="74515"/>
                        <a14:foregroundMark x1="73136" y1="74029" x2="73136" y2="74029"/>
                        <a14:foregroundMark x1="73305" y1="73544" x2="74237" y2="74029"/>
                        <a14:foregroundMark x1="70593" y1="72087" x2="71864" y2="73544"/>
                        <a14:foregroundMark x1="4153" y1="30097" x2="4153" y2="30097"/>
                      </a14:backgroundRemoval>
                    </a14:imgEffect>
                  </a14:imgLayer>
                </a14:imgProps>
              </a:ext>
              <a:ext uri="{28A0092B-C50C-407E-A947-70E740481C1C}">
                <a14:useLocalDpi xmlns:a14="http://schemas.microsoft.com/office/drawing/2010/main" val="0"/>
              </a:ext>
            </a:extLst>
          </a:blip>
          <a:stretch>
            <a:fillRect/>
          </a:stretch>
        </p:blipFill>
        <p:spPr>
          <a:xfrm>
            <a:off x="2013036" y="583470"/>
            <a:ext cx="8104475" cy="2836567"/>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494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652272" y="88998"/>
            <a:ext cx="5900928" cy="1454051"/>
          </a:xfrm>
        </p:spPr>
        <p:txBody>
          <a:bodyPr vert="horz" lIns="91440" tIns="45720" rIns="91440" bIns="45720" rtlCol="0" anchor="ctr">
            <a:normAutofit/>
          </a:bodyPr>
          <a:lstStyle/>
          <a:p>
            <a:r>
              <a:rPr lang="en-US"/>
              <a:t>Διάρκει</a:t>
            </a:r>
            <a:r>
              <a:rPr lang="en-US" dirty="0"/>
              <a:t>α </a:t>
            </a:r>
            <a:r>
              <a:rPr lang="en-US"/>
              <a:t>- Τέλη φοίτησης</a:t>
            </a:r>
            <a:endParaRPr lang="en-US" dirty="0"/>
          </a:p>
        </p:txBody>
      </p:sp>
      <p:sp>
        <p:nvSpPr>
          <p:cNvPr id="9" name="Content Placeholder 8"/>
          <p:cNvSpPr>
            <a:spLocks noGrp="1"/>
          </p:cNvSpPr>
          <p:nvPr>
            <p:ph sz="half" idx="1"/>
          </p:nvPr>
        </p:nvSpPr>
        <p:spPr>
          <a:xfrm>
            <a:off x="614172" y="1962150"/>
            <a:ext cx="5767578" cy="4476749"/>
          </a:xfrm>
        </p:spPr>
        <p:txBody>
          <a:bodyPr vert="horz" lIns="91440" tIns="45720" rIns="91440" bIns="45720" rtlCol="0">
            <a:normAutofit/>
          </a:bodyPr>
          <a:lstStyle/>
          <a:p>
            <a:r>
              <a:rPr lang="en-US" dirty="0"/>
              <a:t>2 </a:t>
            </a:r>
            <a:r>
              <a:rPr lang="en-US" dirty="0" err="1"/>
              <a:t>εξάμην</a:t>
            </a:r>
            <a:r>
              <a:rPr lang="en-US" dirty="0"/>
              <a:t>α &amp; 1 </a:t>
            </a:r>
            <a:r>
              <a:rPr lang="en-US" dirty="0" err="1"/>
              <a:t>εξάμηνο</a:t>
            </a:r>
            <a:r>
              <a:rPr lang="en-US" dirty="0"/>
              <a:t> </a:t>
            </a:r>
            <a:r>
              <a:rPr lang="en-US" dirty="0" err="1"/>
              <a:t>δι</a:t>
            </a:r>
            <a:r>
              <a:rPr lang="en-US" dirty="0"/>
              <a:t>π</a:t>
            </a:r>
            <a:r>
              <a:rPr lang="en-US" dirty="0" err="1"/>
              <a:t>λωμ</a:t>
            </a:r>
            <a:r>
              <a:rPr lang="en-US" dirty="0"/>
              <a:t>α</a:t>
            </a:r>
            <a:r>
              <a:rPr lang="en-US" dirty="0" err="1"/>
              <a:t>τική</a:t>
            </a:r>
            <a:r>
              <a:rPr lang="en-US" dirty="0"/>
              <a:t> </a:t>
            </a:r>
            <a:r>
              <a:rPr lang="en-US" dirty="0" err="1"/>
              <a:t>εργ</a:t>
            </a:r>
            <a:r>
              <a:rPr lang="en-US" dirty="0"/>
              <a:t>α</a:t>
            </a:r>
            <a:r>
              <a:rPr lang="en-US" dirty="0" err="1"/>
              <a:t>σί</a:t>
            </a:r>
            <a:r>
              <a:rPr lang="en-US" dirty="0"/>
              <a:t>α </a:t>
            </a:r>
          </a:p>
          <a:p>
            <a:endParaRPr lang="en-US" dirty="0"/>
          </a:p>
          <a:p>
            <a:r>
              <a:rPr lang="en-US" dirty="0" err="1"/>
              <a:t>Δίδ</a:t>
            </a:r>
            <a:r>
              <a:rPr lang="en-US" dirty="0"/>
              <a:t>α</a:t>
            </a:r>
            <a:r>
              <a:rPr lang="en-US" dirty="0" err="1"/>
              <a:t>κτρ</a:t>
            </a:r>
            <a:r>
              <a:rPr lang="en-US" dirty="0"/>
              <a:t>α: 3000€</a:t>
            </a:r>
          </a:p>
          <a:p>
            <a:endParaRPr lang="en-US" dirty="0"/>
          </a:p>
          <a:p>
            <a:r>
              <a:rPr lang="en-US" dirty="0" err="1"/>
              <a:t>Α</a:t>
            </a:r>
            <a:r>
              <a:rPr lang="en-US" dirty="0"/>
              <a:t>πα</a:t>
            </a:r>
            <a:r>
              <a:rPr lang="en-US" dirty="0" err="1"/>
              <a:t>λλ</a:t>
            </a:r>
            <a:r>
              <a:rPr lang="en-US" dirty="0"/>
              <a:t>α</a:t>
            </a:r>
            <a:r>
              <a:rPr lang="en-US" dirty="0" err="1"/>
              <a:t>γή</a:t>
            </a:r>
            <a:r>
              <a:rPr lang="en-US" dirty="0"/>
              <a:t> </a:t>
            </a:r>
            <a:r>
              <a:rPr lang="en-US" dirty="0" err="1"/>
              <a:t>διδάκτρων</a:t>
            </a:r>
            <a:r>
              <a:rPr lang="en-US" dirty="0"/>
              <a:t> 30%</a:t>
            </a:r>
          </a:p>
          <a:p>
            <a:endParaRPr lang="en-US" dirty="0"/>
          </a:p>
          <a:p>
            <a:r>
              <a:rPr lang="en-US" dirty="0"/>
              <a:t>3 </a:t>
            </a:r>
            <a:r>
              <a:rPr lang="en-US" dirty="0" err="1"/>
              <a:t>υ</a:t>
            </a:r>
            <a:r>
              <a:rPr lang="en-US" dirty="0"/>
              <a:t>π</a:t>
            </a:r>
            <a:r>
              <a:rPr lang="en-US" dirty="0" err="1"/>
              <a:t>οτροφίες</a:t>
            </a:r>
            <a:r>
              <a:rPr lang="en-US" dirty="0"/>
              <a:t> 1000€ </a:t>
            </a:r>
            <a:r>
              <a:rPr lang="el-GR" dirty="0"/>
              <a:t>αριστείας</a:t>
            </a:r>
            <a:endParaRPr lang="en-US" dirty="0"/>
          </a:p>
          <a:p>
            <a:endParaRPr lang="en-US" dirty="0"/>
          </a:p>
          <a:p>
            <a:endParaRPr lang="en-US" dirty="0"/>
          </a:p>
        </p:txBody>
      </p:sp>
      <p:grpSp>
        <p:nvGrpSpPr>
          <p:cNvPr id="18" name="Group 17">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9" name="Freeform: Shape 18">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ue and green logo&#10;&#10;AI-generated content may be incorrect.">
            <a:extLst>
              <a:ext uri="{FF2B5EF4-FFF2-40B4-BE49-F238E27FC236}">
                <a16:creationId xmlns:a16="http://schemas.microsoft.com/office/drawing/2014/main" id="{AF3389D2-D7C5-DA09-82FB-DDBAFF5F6C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64" b="90565" l="17528" r="83489">
                        <a14:foregroundMark x1="28959" y1="30372" x2="28959" y2="30372"/>
                        <a14:foregroundMark x1="49111" y1="17011" x2="49111" y2="17011"/>
                        <a14:foregroundMark x1="50042" y1="8402" x2="50042" y2="8402"/>
                        <a14:foregroundMark x1="83489" y1="25551" x2="83489" y2="25551"/>
                        <a14:foregroundMark x1="50042" y1="90565" x2="50042" y2="90565"/>
                      </a14:backgroundRemoval>
                    </a14:imgEffect>
                  </a14:imgLayer>
                </a14:imgProps>
              </a:ext>
            </a:extLst>
          </a:blip>
          <a:srcRect l="9652" t="4676" r="10931" b="4676"/>
          <a:stretch/>
        </p:blipFill>
        <p:spPr>
          <a:xfrm>
            <a:off x="8129161" y="1543049"/>
            <a:ext cx="3117813" cy="4379976"/>
          </a:xfrm>
          <a:prstGeom prst="rect">
            <a:avLst/>
          </a:prstGeom>
        </p:spPr>
      </p:pic>
      <p:sp>
        <p:nvSpPr>
          <p:cNvPr id="2" name="TextBox 1">
            <a:extLst>
              <a:ext uri="{FF2B5EF4-FFF2-40B4-BE49-F238E27FC236}">
                <a16:creationId xmlns:a16="http://schemas.microsoft.com/office/drawing/2014/main" id="{53668C0F-BEBD-F7FC-B677-79AE08444A68}"/>
              </a:ext>
            </a:extLst>
          </p:cNvPr>
          <p:cNvSpPr txBox="1"/>
          <p:nvPr/>
        </p:nvSpPr>
        <p:spPr>
          <a:xfrm>
            <a:off x="11466576" y="6437376"/>
            <a:ext cx="782587" cy="369332"/>
          </a:xfrm>
          <a:prstGeom prst="rect">
            <a:avLst/>
          </a:prstGeom>
          <a:noFill/>
        </p:spPr>
        <p:txBody>
          <a:bodyPr wrap="none" rtlCol="0">
            <a:spAutoFit/>
          </a:bodyPr>
          <a:lstStyle/>
          <a:p>
            <a:r>
              <a:rPr lang="el-GR" dirty="0">
                <a:latin typeface="Avenir Book" panose="02000503020000020003" pitchFamily="2" charset="0"/>
              </a:rPr>
              <a:t>10/22</a:t>
            </a:r>
            <a:endParaRPr lang="en-GR" dirty="0">
              <a:latin typeface="Avenir Book" panose="02000503020000020003" pitchFamily="2" charset="0"/>
            </a:endParaRPr>
          </a:p>
        </p:txBody>
      </p:sp>
    </p:spTree>
    <p:extLst>
      <p:ext uri="{BB962C8B-B14F-4D97-AF65-F5344CB8AC3E}">
        <p14:creationId xmlns:p14="http://schemas.microsoft.com/office/powerpoint/2010/main" val="18890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Εκπαιδευτικές ενότητες Α εξαμήνου </a:t>
            </a:r>
            <a:endParaRPr lang="en-US" dirty="0"/>
          </a:p>
        </p:txBody>
      </p:sp>
      <p:pic>
        <p:nvPicPr>
          <p:cNvPr id="3" name="Picture 2" descr="A cell structure with bacteria&#10;&#10;AI-generated content may be incorrect.">
            <a:extLst>
              <a:ext uri="{FF2B5EF4-FFF2-40B4-BE49-F238E27FC236}">
                <a16:creationId xmlns:a16="http://schemas.microsoft.com/office/drawing/2014/main" id="{CBADF39A-7F71-8DAB-DE07-D95C5EBC59F8}"/>
              </a:ext>
            </a:extLst>
          </p:cNvPr>
          <p:cNvPicPr>
            <a:picLocks noChangeAspect="1"/>
          </p:cNvPicPr>
          <p:nvPr/>
        </p:nvPicPr>
        <p:blipFill>
          <a:blip r:embed="rId4"/>
          <a:stretch>
            <a:fillRect/>
          </a:stretch>
        </p:blipFill>
        <p:spPr>
          <a:xfrm>
            <a:off x="382163" y="2567136"/>
            <a:ext cx="2232418" cy="2447962"/>
          </a:xfrm>
          <a:prstGeom prst="rect">
            <a:avLst/>
          </a:prstGeom>
        </p:spPr>
      </p:pic>
      <p:pic>
        <p:nvPicPr>
          <p:cNvPr id="7" name="Picture 6" descr="A stethoscope on a blue folder&#10;&#10;AI-generated content may be incorrect.">
            <a:extLst>
              <a:ext uri="{FF2B5EF4-FFF2-40B4-BE49-F238E27FC236}">
                <a16:creationId xmlns:a16="http://schemas.microsoft.com/office/drawing/2014/main" id="{ED54B83E-77AF-F64F-7F0D-7EC8D84277FB}"/>
              </a:ext>
            </a:extLst>
          </p:cNvPr>
          <p:cNvPicPr>
            <a:picLocks noChangeAspect="1"/>
          </p:cNvPicPr>
          <p:nvPr/>
        </p:nvPicPr>
        <p:blipFill>
          <a:blip r:embed="rId5"/>
          <a:stretch>
            <a:fillRect/>
          </a:stretch>
        </p:blipFill>
        <p:spPr>
          <a:xfrm>
            <a:off x="2719085" y="2567136"/>
            <a:ext cx="2278606" cy="2494150"/>
          </a:xfrm>
          <a:prstGeom prst="rect">
            <a:avLst/>
          </a:prstGeom>
        </p:spPr>
      </p:pic>
      <p:pic>
        <p:nvPicPr>
          <p:cNvPr id="12" name="Picture 11" descr="A group of people looking at multiple computer screens&#10;&#10;AI-generated content may be incorrect.">
            <a:extLst>
              <a:ext uri="{FF2B5EF4-FFF2-40B4-BE49-F238E27FC236}">
                <a16:creationId xmlns:a16="http://schemas.microsoft.com/office/drawing/2014/main" id="{0024E880-7882-E219-46FF-404EB1D1CE38}"/>
              </a:ext>
            </a:extLst>
          </p:cNvPr>
          <p:cNvPicPr>
            <a:picLocks noChangeAspect="1"/>
          </p:cNvPicPr>
          <p:nvPr/>
        </p:nvPicPr>
        <p:blipFill>
          <a:blip r:embed="rId6"/>
          <a:stretch>
            <a:fillRect/>
          </a:stretch>
        </p:blipFill>
        <p:spPr>
          <a:xfrm>
            <a:off x="7336141" y="2676566"/>
            <a:ext cx="2178533" cy="2440264"/>
          </a:xfrm>
          <a:prstGeom prst="rect">
            <a:avLst/>
          </a:prstGeom>
        </p:spPr>
      </p:pic>
      <p:pic>
        <p:nvPicPr>
          <p:cNvPr id="14" name="Picture 13" descr="A close-up of a white background&#10;&#10;AI-generated content may be incorrect.">
            <a:extLst>
              <a:ext uri="{FF2B5EF4-FFF2-40B4-BE49-F238E27FC236}">
                <a16:creationId xmlns:a16="http://schemas.microsoft.com/office/drawing/2014/main" id="{C232998F-5280-3F73-D01E-16B6A744047F}"/>
              </a:ext>
            </a:extLst>
          </p:cNvPr>
          <p:cNvPicPr>
            <a:picLocks noChangeAspect="1"/>
          </p:cNvPicPr>
          <p:nvPr/>
        </p:nvPicPr>
        <p:blipFill>
          <a:blip r:embed="rId7"/>
          <a:stretch>
            <a:fillRect/>
          </a:stretch>
        </p:blipFill>
        <p:spPr>
          <a:xfrm>
            <a:off x="9696155" y="2644956"/>
            <a:ext cx="2278606" cy="2786674"/>
          </a:xfrm>
          <a:prstGeom prst="rect">
            <a:avLst/>
          </a:prstGeom>
        </p:spPr>
      </p:pic>
      <p:pic>
        <p:nvPicPr>
          <p:cNvPr id="16" name="Picture 15" descr="A screen shot of a computer&#10;&#10;AI-generated content may be incorrect.">
            <a:extLst>
              <a:ext uri="{FF2B5EF4-FFF2-40B4-BE49-F238E27FC236}">
                <a16:creationId xmlns:a16="http://schemas.microsoft.com/office/drawing/2014/main" id="{7E532326-E25D-7007-4EC3-65659D6EB0BE}"/>
              </a:ext>
            </a:extLst>
          </p:cNvPr>
          <p:cNvPicPr>
            <a:picLocks noChangeAspect="1"/>
          </p:cNvPicPr>
          <p:nvPr/>
        </p:nvPicPr>
        <p:blipFill>
          <a:blip r:embed="rId8"/>
          <a:stretch>
            <a:fillRect/>
          </a:stretch>
        </p:blipFill>
        <p:spPr>
          <a:xfrm>
            <a:off x="5028377" y="2644956"/>
            <a:ext cx="2255512" cy="2478754"/>
          </a:xfrm>
          <a:prstGeom prst="rect">
            <a:avLst/>
          </a:prstGeom>
        </p:spPr>
      </p:pic>
      <p:pic>
        <p:nvPicPr>
          <p:cNvPr id="17" name="Picture 16">
            <a:extLst>
              <a:ext uri="{FF2B5EF4-FFF2-40B4-BE49-F238E27FC236}">
                <a16:creationId xmlns:a16="http://schemas.microsoft.com/office/drawing/2014/main" id="{D345D762-E004-B863-3FD2-BF91CAB02A7B}"/>
              </a:ext>
            </a:extLst>
          </p:cNvPr>
          <p:cNvPicPr>
            <a:picLocks noChangeAspect="1"/>
          </p:cNvPicPr>
          <p:nvPr/>
        </p:nvPicPr>
        <p:blipFill>
          <a:blip r:embed="rId9"/>
          <a:stretch>
            <a:fillRect/>
          </a:stretch>
        </p:blipFill>
        <p:spPr>
          <a:xfrm>
            <a:off x="-1" y="37005"/>
            <a:ext cx="12192001" cy="1325563"/>
          </a:xfrm>
          <a:prstGeom prst="rect">
            <a:avLst/>
          </a:prstGeom>
        </p:spPr>
      </p:pic>
      <p:sp>
        <p:nvSpPr>
          <p:cNvPr id="18" name="TextBox 17">
            <a:extLst>
              <a:ext uri="{FF2B5EF4-FFF2-40B4-BE49-F238E27FC236}">
                <a16:creationId xmlns:a16="http://schemas.microsoft.com/office/drawing/2014/main" id="{B38821E8-E02C-0FF8-F7FE-120225F04341}"/>
              </a:ext>
            </a:extLst>
          </p:cNvPr>
          <p:cNvSpPr txBox="1"/>
          <p:nvPr/>
        </p:nvSpPr>
        <p:spPr>
          <a:xfrm>
            <a:off x="3631474" y="1690688"/>
            <a:ext cx="4807131" cy="461665"/>
          </a:xfrm>
          <a:prstGeom prst="rect">
            <a:avLst/>
          </a:prstGeom>
          <a:noFill/>
        </p:spPr>
        <p:txBody>
          <a:bodyPr wrap="square" rtlCol="0">
            <a:spAutoFit/>
          </a:bodyPr>
          <a:lstStyle/>
          <a:p>
            <a:r>
              <a:rPr lang="en-GR" sz="2400" dirty="0">
                <a:solidFill>
                  <a:schemeClr val="bg2">
                    <a:lumMod val="50000"/>
                  </a:schemeClr>
                </a:solidFill>
                <a:latin typeface="+mj-lt"/>
              </a:rPr>
              <a:t>E</a:t>
            </a:r>
            <a:r>
              <a:rPr lang="el-GR" sz="2400" dirty="0">
                <a:solidFill>
                  <a:schemeClr val="bg2">
                    <a:lumMod val="50000"/>
                  </a:schemeClr>
                </a:solidFill>
                <a:latin typeface="+mj-lt"/>
              </a:rPr>
              <a:t>κπαιδευτικές Ενότητες Α’ εξαμήνου </a:t>
            </a:r>
            <a:endParaRPr lang="en-GR" sz="2400" dirty="0">
              <a:solidFill>
                <a:schemeClr val="bg2">
                  <a:lumMod val="50000"/>
                </a:schemeClr>
              </a:solidFill>
              <a:latin typeface="+mj-lt"/>
            </a:endParaRPr>
          </a:p>
        </p:txBody>
      </p:sp>
      <p:sp>
        <p:nvSpPr>
          <p:cNvPr id="21" name="TextBox 20">
            <a:extLst>
              <a:ext uri="{FF2B5EF4-FFF2-40B4-BE49-F238E27FC236}">
                <a16:creationId xmlns:a16="http://schemas.microsoft.com/office/drawing/2014/main" id="{6C7FD4EB-87F5-D3B0-80C5-7EB0C05B825C}"/>
              </a:ext>
            </a:extLst>
          </p:cNvPr>
          <p:cNvSpPr txBox="1"/>
          <p:nvPr/>
        </p:nvSpPr>
        <p:spPr>
          <a:xfrm>
            <a:off x="659218" y="5643139"/>
            <a:ext cx="805542" cy="369332"/>
          </a:xfrm>
          <a:prstGeom prst="rect">
            <a:avLst/>
          </a:prstGeom>
          <a:noFill/>
        </p:spPr>
        <p:txBody>
          <a:bodyPr wrap="none" rtlCol="0">
            <a:spAutoFit/>
          </a:bodyPr>
          <a:lstStyle/>
          <a:p>
            <a:r>
              <a:rPr lang="el-GR" dirty="0">
                <a:solidFill>
                  <a:schemeClr val="bg2">
                    <a:lumMod val="50000"/>
                  </a:schemeClr>
                </a:solidFill>
              </a:rPr>
              <a:t>8 </a:t>
            </a:r>
            <a:r>
              <a:rPr lang="en-US" dirty="0">
                <a:solidFill>
                  <a:schemeClr val="bg2">
                    <a:lumMod val="50000"/>
                  </a:schemeClr>
                </a:solidFill>
              </a:rPr>
              <a:t>ECTS</a:t>
            </a:r>
            <a:endParaRPr lang="en-GR" dirty="0">
              <a:solidFill>
                <a:schemeClr val="bg2">
                  <a:lumMod val="50000"/>
                </a:schemeClr>
              </a:solidFill>
            </a:endParaRPr>
          </a:p>
        </p:txBody>
      </p:sp>
      <p:sp>
        <p:nvSpPr>
          <p:cNvPr id="22" name="TextBox 21">
            <a:extLst>
              <a:ext uri="{FF2B5EF4-FFF2-40B4-BE49-F238E27FC236}">
                <a16:creationId xmlns:a16="http://schemas.microsoft.com/office/drawing/2014/main" id="{637BFCD1-317C-B88D-4DC0-5B5F015827C4}"/>
              </a:ext>
            </a:extLst>
          </p:cNvPr>
          <p:cNvSpPr txBox="1"/>
          <p:nvPr/>
        </p:nvSpPr>
        <p:spPr>
          <a:xfrm>
            <a:off x="3255335" y="5646292"/>
            <a:ext cx="805542" cy="369332"/>
          </a:xfrm>
          <a:prstGeom prst="rect">
            <a:avLst/>
          </a:prstGeom>
          <a:noFill/>
        </p:spPr>
        <p:txBody>
          <a:bodyPr wrap="none" rtlCol="0">
            <a:spAutoFit/>
          </a:bodyPr>
          <a:lstStyle/>
          <a:p>
            <a:r>
              <a:rPr lang="el-GR" dirty="0">
                <a:solidFill>
                  <a:schemeClr val="bg2">
                    <a:lumMod val="50000"/>
                  </a:schemeClr>
                </a:solidFill>
              </a:rPr>
              <a:t>8 </a:t>
            </a:r>
            <a:r>
              <a:rPr lang="en-US" dirty="0">
                <a:solidFill>
                  <a:schemeClr val="bg2">
                    <a:lumMod val="50000"/>
                  </a:schemeClr>
                </a:solidFill>
              </a:rPr>
              <a:t>ECTS</a:t>
            </a:r>
            <a:endParaRPr lang="en-GR" dirty="0">
              <a:solidFill>
                <a:schemeClr val="bg2">
                  <a:lumMod val="50000"/>
                </a:schemeClr>
              </a:solidFill>
            </a:endParaRPr>
          </a:p>
        </p:txBody>
      </p:sp>
      <p:sp>
        <p:nvSpPr>
          <p:cNvPr id="23" name="TextBox 22">
            <a:extLst>
              <a:ext uri="{FF2B5EF4-FFF2-40B4-BE49-F238E27FC236}">
                <a16:creationId xmlns:a16="http://schemas.microsoft.com/office/drawing/2014/main" id="{FADCAB53-8310-95F2-9361-0029263266B8}"/>
              </a:ext>
            </a:extLst>
          </p:cNvPr>
          <p:cNvSpPr txBox="1"/>
          <p:nvPr/>
        </p:nvSpPr>
        <p:spPr>
          <a:xfrm>
            <a:off x="5504777" y="5626935"/>
            <a:ext cx="805542" cy="369332"/>
          </a:xfrm>
          <a:prstGeom prst="rect">
            <a:avLst/>
          </a:prstGeom>
          <a:noFill/>
        </p:spPr>
        <p:txBody>
          <a:bodyPr wrap="none" rtlCol="0">
            <a:spAutoFit/>
          </a:bodyPr>
          <a:lstStyle/>
          <a:p>
            <a:r>
              <a:rPr lang="el-GR" dirty="0">
                <a:solidFill>
                  <a:schemeClr val="bg2">
                    <a:lumMod val="50000"/>
                  </a:schemeClr>
                </a:solidFill>
              </a:rPr>
              <a:t>5 </a:t>
            </a:r>
            <a:r>
              <a:rPr lang="en-US" dirty="0">
                <a:solidFill>
                  <a:schemeClr val="bg2">
                    <a:lumMod val="50000"/>
                  </a:schemeClr>
                </a:solidFill>
              </a:rPr>
              <a:t>ECTS</a:t>
            </a:r>
            <a:endParaRPr lang="en-GR" dirty="0">
              <a:solidFill>
                <a:schemeClr val="bg2">
                  <a:lumMod val="50000"/>
                </a:schemeClr>
              </a:solidFill>
            </a:endParaRPr>
          </a:p>
        </p:txBody>
      </p:sp>
      <p:sp>
        <p:nvSpPr>
          <p:cNvPr id="24" name="TextBox 23">
            <a:extLst>
              <a:ext uri="{FF2B5EF4-FFF2-40B4-BE49-F238E27FC236}">
                <a16:creationId xmlns:a16="http://schemas.microsoft.com/office/drawing/2014/main" id="{78409E1A-6058-DCB4-0250-C65286DE0613}"/>
              </a:ext>
            </a:extLst>
          </p:cNvPr>
          <p:cNvSpPr txBox="1"/>
          <p:nvPr/>
        </p:nvSpPr>
        <p:spPr>
          <a:xfrm>
            <a:off x="8100894" y="5626935"/>
            <a:ext cx="805542" cy="369332"/>
          </a:xfrm>
          <a:prstGeom prst="rect">
            <a:avLst/>
          </a:prstGeom>
          <a:noFill/>
        </p:spPr>
        <p:txBody>
          <a:bodyPr wrap="none" rtlCol="0">
            <a:spAutoFit/>
          </a:bodyPr>
          <a:lstStyle/>
          <a:p>
            <a:r>
              <a:rPr lang="el-GR" dirty="0">
                <a:solidFill>
                  <a:schemeClr val="bg2">
                    <a:lumMod val="50000"/>
                  </a:schemeClr>
                </a:solidFill>
              </a:rPr>
              <a:t>4 </a:t>
            </a:r>
            <a:r>
              <a:rPr lang="en-US" dirty="0">
                <a:solidFill>
                  <a:schemeClr val="bg2">
                    <a:lumMod val="50000"/>
                  </a:schemeClr>
                </a:solidFill>
              </a:rPr>
              <a:t>ECTS</a:t>
            </a:r>
            <a:endParaRPr lang="en-GR" dirty="0">
              <a:solidFill>
                <a:schemeClr val="bg2">
                  <a:lumMod val="50000"/>
                </a:schemeClr>
              </a:solidFill>
            </a:endParaRPr>
          </a:p>
        </p:txBody>
      </p:sp>
      <p:sp>
        <p:nvSpPr>
          <p:cNvPr id="25" name="TextBox 24">
            <a:extLst>
              <a:ext uri="{FF2B5EF4-FFF2-40B4-BE49-F238E27FC236}">
                <a16:creationId xmlns:a16="http://schemas.microsoft.com/office/drawing/2014/main" id="{F4254127-3E96-D6C3-524C-C5500080B5E8}"/>
              </a:ext>
            </a:extLst>
          </p:cNvPr>
          <p:cNvSpPr txBox="1"/>
          <p:nvPr/>
        </p:nvSpPr>
        <p:spPr>
          <a:xfrm>
            <a:off x="10590788" y="5626935"/>
            <a:ext cx="805542" cy="369332"/>
          </a:xfrm>
          <a:prstGeom prst="rect">
            <a:avLst/>
          </a:prstGeom>
          <a:noFill/>
        </p:spPr>
        <p:txBody>
          <a:bodyPr wrap="none" rtlCol="0">
            <a:spAutoFit/>
          </a:bodyPr>
          <a:lstStyle/>
          <a:p>
            <a:r>
              <a:rPr lang="el-GR" dirty="0">
                <a:solidFill>
                  <a:schemeClr val="bg2">
                    <a:lumMod val="50000"/>
                  </a:schemeClr>
                </a:solidFill>
              </a:rPr>
              <a:t>5 </a:t>
            </a:r>
            <a:r>
              <a:rPr lang="en-US" dirty="0">
                <a:solidFill>
                  <a:schemeClr val="bg2">
                    <a:lumMod val="50000"/>
                  </a:schemeClr>
                </a:solidFill>
              </a:rPr>
              <a:t>ECTS</a:t>
            </a:r>
            <a:endParaRPr lang="en-GR" dirty="0">
              <a:solidFill>
                <a:schemeClr val="bg2">
                  <a:lumMod val="50000"/>
                </a:schemeClr>
              </a:solidFill>
            </a:endParaRPr>
          </a:p>
        </p:txBody>
      </p:sp>
      <p:sp>
        <p:nvSpPr>
          <p:cNvPr id="26" name="TextBox 25">
            <a:extLst>
              <a:ext uri="{FF2B5EF4-FFF2-40B4-BE49-F238E27FC236}">
                <a16:creationId xmlns:a16="http://schemas.microsoft.com/office/drawing/2014/main" id="{E76882CD-45FD-F3D8-47B2-D068DA79702B}"/>
              </a:ext>
            </a:extLst>
          </p:cNvPr>
          <p:cNvSpPr txBox="1"/>
          <p:nvPr/>
        </p:nvSpPr>
        <p:spPr>
          <a:xfrm>
            <a:off x="4976655" y="6126523"/>
            <a:ext cx="2142510" cy="461665"/>
          </a:xfrm>
          <a:prstGeom prst="rect">
            <a:avLst/>
          </a:prstGeom>
          <a:noFill/>
        </p:spPr>
        <p:txBody>
          <a:bodyPr wrap="square" rtlCol="0">
            <a:spAutoFit/>
          </a:bodyPr>
          <a:lstStyle>
            <a:defPPr>
              <a:defRPr lang="en-US"/>
            </a:defPPr>
            <a:lvl1pPr>
              <a:defRPr sz="2400">
                <a:solidFill>
                  <a:schemeClr val="bg2">
                    <a:lumMod val="50000"/>
                  </a:schemeClr>
                </a:solidFill>
                <a:latin typeface="+mj-lt"/>
              </a:defRPr>
            </a:lvl1pPr>
          </a:lstStyle>
          <a:p>
            <a:r>
              <a:rPr lang="el-GR" dirty="0"/>
              <a:t>Σύνολο 30 </a:t>
            </a:r>
            <a:r>
              <a:rPr lang="en-US" dirty="0"/>
              <a:t>ECTS</a:t>
            </a:r>
            <a:endParaRPr lang="en-GR" dirty="0"/>
          </a:p>
        </p:txBody>
      </p:sp>
    </p:spTree>
    <p:extLst>
      <p:ext uri="{BB962C8B-B14F-4D97-AF65-F5344CB8AC3E}">
        <p14:creationId xmlns:p14="http://schemas.microsoft.com/office/powerpoint/2010/main" val="11566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1D94-B66A-14B6-D637-1077078DE4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F3FABD-7C84-AD2F-9041-4F994FBD8414}"/>
              </a:ext>
            </a:extLst>
          </p:cNvPr>
          <p:cNvSpPr>
            <a:spLocks noGrp="1"/>
          </p:cNvSpPr>
          <p:nvPr>
            <p:ph type="title"/>
          </p:nvPr>
        </p:nvSpPr>
        <p:spPr/>
        <p:txBody>
          <a:bodyPr/>
          <a:lstStyle/>
          <a:p>
            <a:r>
              <a:rPr lang="el-GR" dirty="0"/>
              <a:t>Εκπαιδευτικές ενότητες Α εξαμήνου </a:t>
            </a:r>
            <a:endParaRPr lang="en-US" dirty="0"/>
          </a:p>
        </p:txBody>
      </p:sp>
      <p:sp>
        <p:nvSpPr>
          <p:cNvPr id="11" name="TextBox 10">
            <a:extLst>
              <a:ext uri="{FF2B5EF4-FFF2-40B4-BE49-F238E27FC236}">
                <a16:creationId xmlns:a16="http://schemas.microsoft.com/office/drawing/2014/main" id="{4BDD4F40-5AAB-6AD7-0E9B-129A65DB53F4}"/>
              </a:ext>
            </a:extLst>
          </p:cNvPr>
          <p:cNvSpPr txBox="1"/>
          <p:nvPr/>
        </p:nvSpPr>
        <p:spPr>
          <a:xfrm>
            <a:off x="0" y="6367021"/>
            <a:ext cx="121920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l-GR" sz="2400" b="1" dirty="0"/>
              <a:t>Ώρες Μαθημάτων: Πέμπτη-Παρασκευή 17:30-21:00, Σάββατο: 10:00 </a:t>
            </a:r>
            <a:r>
              <a:rPr lang="mr-IN" sz="2400" b="1" dirty="0"/>
              <a:t>–</a:t>
            </a:r>
            <a:r>
              <a:rPr lang="el-GR" sz="2400" b="1" dirty="0"/>
              <a:t> 16:00 </a:t>
            </a:r>
            <a:endParaRPr lang="en-US" sz="2400" b="1" dirty="0"/>
          </a:p>
        </p:txBody>
      </p:sp>
      <p:pic>
        <p:nvPicPr>
          <p:cNvPr id="17" name="Picture 16">
            <a:extLst>
              <a:ext uri="{FF2B5EF4-FFF2-40B4-BE49-F238E27FC236}">
                <a16:creationId xmlns:a16="http://schemas.microsoft.com/office/drawing/2014/main" id="{39AA10FB-DE0E-70F0-B972-E5E0A54E6512}"/>
              </a:ext>
            </a:extLst>
          </p:cNvPr>
          <p:cNvPicPr>
            <a:picLocks noChangeAspect="1"/>
          </p:cNvPicPr>
          <p:nvPr/>
        </p:nvPicPr>
        <p:blipFill>
          <a:blip r:embed="rId4"/>
          <a:stretch>
            <a:fillRect/>
          </a:stretch>
        </p:blipFill>
        <p:spPr>
          <a:xfrm>
            <a:off x="-1" y="37005"/>
            <a:ext cx="12192001" cy="1325563"/>
          </a:xfrm>
          <a:prstGeom prst="rect">
            <a:avLst/>
          </a:prstGeom>
        </p:spPr>
      </p:pic>
      <p:sp>
        <p:nvSpPr>
          <p:cNvPr id="18" name="TextBox 17">
            <a:extLst>
              <a:ext uri="{FF2B5EF4-FFF2-40B4-BE49-F238E27FC236}">
                <a16:creationId xmlns:a16="http://schemas.microsoft.com/office/drawing/2014/main" id="{EF66321D-88FC-3B00-823C-ACF91913B4CD}"/>
              </a:ext>
            </a:extLst>
          </p:cNvPr>
          <p:cNvSpPr txBox="1"/>
          <p:nvPr/>
        </p:nvSpPr>
        <p:spPr>
          <a:xfrm>
            <a:off x="3631475" y="1690689"/>
            <a:ext cx="5151018" cy="461665"/>
          </a:xfrm>
          <a:prstGeom prst="rect">
            <a:avLst/>
          </a:prstGeom>
          <a:noFill/>
        </p:spPr>
        <p:txBody>
          <a:bodyPr wrap="square" rtlCol="0">
            <a:spAutoFit/>
          </a:bodyPr>
          <a:lstStyle/>
          <a:p>
            <a:r>
              <a:rPr lang="en-GR" sz="2400" dirty="0">
                <a:solidFill>
                  <a:schemeClr val="bg2">
                    <a:lumMod val="50000"/>
                  </a:schemeClr>
                </a:solidFill>
                <a:latin typeface="+mj-lt"/>
              </a:rPr>
              <a:t>E</a:t>
            </a:r>
            <a:r>
              <a:rPr lang="el-GR" sz="2400" dirty="0">
                <a:solidFill>
                  <a:schemeClr val="bg2">
                    <a:lumMod val="50000"/>
                  </a:schemeClr>
                </a:solidFill>
                <a:latin typeface="+mj-lt"/>
              </a:rPr>
              <a:t>κπαιδευτικές Ενότητες Β’ εξαμήνου </a:t>
            </a:r>
            <a:endParaRPr lang="en-GR" sz="2400" dirty="0">
              <a:solidFill>
                <a:schemeClr val="bg2">
                  <a:lumMod val="50000"/>
                </a:schemeClr>
              </a:solidFill>
              <a:latin typeface="+mj-lt"/>
            </a:endParaRPr>
          </a:p>
        </p:txBody>
      </p:sp>
      <p:pic>
        <p:nvPicPr>
          <p:cNvPr id="8" name="Picture 7" descr="A hand holding a pack of pills&#10;&#10;AI-generated content may be incorrect.">
            <a:extLst>
              <a:ext uri="{FF2B5EF4-FFF2-40B4-BE49-F238E27FC236}">
                <a16:creationId xmlns:a16="http://schemas.microsoft.com/office/drawing/2014/main" id="{96A3242B-E6A2-7434-D230-71947D5691AC}"/>
              </a:ext>
            </a:extLst>
          </p:cNvPr>
          <p:cNvPicPr>
            <a:picLocks noChangeAspect="1"/>
          </p:cNvPicPr>
          <p:nvPr/>
        </p:nvPicPr>
        <p:blipFill>
          <a:blip r:embed="rId5"/>
          <a:stretch>
            <a:fillRect/>
          </a:stretch>
        </p:blipFill>
        <p:spPr>
          <a:xfrm>
            <a:off x="21264" y="2340504"/>
            <a:ext cx="2386109" cy="2785180"/>
          </a:xfrm>
          <a:prstGeom prst="rect">
            <a:avLst/>
          </a:prstGeom>
        </p:spPr>
      </p:pic>
      <p:pic>
        <p:nvPicPr>
          <p:cNvPr id="10" name="Picture 9" descr="A white cover with a person silhouette&#10;&#10;AI-generated content may be incorrect.">
            <a:extLst>
              <a:ext uri="{FF2B5EF4-FFF2-40B4-BE49-F238E27FC236}">
                <a16:creationId xmlns:a16="http://schemas.microsoft.com/office/drawing/2014/main" id="{32241FD3-0177-69DD-AD6C-12F9504C78F6}"/>
              </a:ext>
            </a:extLst>
          </p:cNvPr>
          <p:cNvPicPr>
            <a:picLocks noChangeAspect="1"/>
          </p:cNvPicPr>
          <p:nvPr/>
        </p:nvPicPr>
        <p:blipFill>
          <a:blip r:embed="rId6"/>
          <a:stretch>
            <a:fillRect/>
          </a:stretch>
        </p:blipFill>
        <p:spPr>
          <a:xfrm>
            <a:off x="2401737" y="2303904"/>
            <a:ext cx="2427679" cy="2710354"/>
          </a:xfrm>
          <a:prstGeom prst="rect">
            <a:avLst/>
          </a:prstGeom>
        </p:spPr>
      </p:pic>
      <p:pic>
        <p:nvPicPr>
          <p:cNvPr id="15" name="Picture 14" descr="A close-up of a doctor looking at an x-ray&#10;&#10;AI-generated content may be incorrect.">
            <a:extLst>
              <a:ext uri="{FF2B5EF4-FFF2-40B4-BE49-F238E27FC236}">
                <a16:creationId xmlns:a16="http://schemas.microsoft.com/office/drawing/2014/main" id="{44248676-4EF8-225C-3A45-BBE9E14CF244}"/>
              </a:ext>
            </a:extLst>
          </p:cNvPr>
          <p:cNvPicPr>
            <a:picLocks noChangeAspect="1"/>
          </p:cNvPicPr>
          <p:nvPr/>
        </p:nvPicPr>
        <p:blipFill>
          <a:blip r:embed="rId7"/>
          <a:stretch>
            <a:fillRect/>
          </a:stretch>
        </p:blipFill>
        <p:spPr>
          <a:xfrm>
            <a:off x="4851065" y="2389723"/>
            <a:ext cx="2427679" cy="2685412"/>
          </a:xfrm>
          <a:prstGeom prst="rect">
            <a:avLst/>
          </a:prstGeom>
        </p:spPr>
      </p:pic>
      <p:pic>
        <p:nvPicPr>
          <p:cNvPr id="20" name="Picture 19" descr="A close-up of a doctor's hand&#10;&#10;AI-generated content may be incorrect.">
            <a:extLst>
              <a:ext uri="{FF2B5EF4-FFF2-40B4-BE49-F238E27FC236}">
                <a16:creationId xmlns:a16="http://schemas.microsoft.com/office/drawing/2014/main" id="{53330D1F-D603-62B3-4E19-218F6DEA3B4D}"/>
              </a:ext>
            </a:extLst>
          </p:cNvPr>
          <p:cNvPicPr>
            <a:picLocks noChangeAspect="1"/>
          </p:cNvPicPr>
          <p:nvPr/>
        </p:nvPicPr>
        <p:blipFill>
          <a:blip r:embed="rId8"/>
          <a:stretch>
            <a:fillRect/>
          </a:stretch>
        </p:blipFill>
        <p:spPr>
          <a:xfrm>
            <a:off x="7370866" y="2464422"/>
            <a:ext cx="2527446" cy="2685412"/>
          </a:xfrm>
          <a:prstGeom prst="rect">
            <a:avLst/>
          </a:prstGeom>
        </p:spPr>
      </p:pic>
      <p:pic>
        <p:nvPicPr>
          <p:cNvPr id="22" name="Picture 21" descr="A close-up of a white background&#10;&#10;AI-generated content may be incorrect.">
            <a:extLst>
              <a:ext uri="{FF2B5EF4-FFF2-40B4-BE49-F238E27FC236}">
                <a16:creationId xmlns:a16="http://schemas.microsoft.com/office/drawing/2014/main" id="{362BF2C9-577C-3B03-0D5F-C08A01880B97}"/>
              </a:ext>
            </a:extLst>
          </p:cNvPr>
          <p:cNvPicPr>
            <a:picLocks noChangeAspect="1"/>
          </p:cNvPicPr>
          <p:nvPr/>
        </p:nvPicPr>
        <p:blipFill>
          <a:blip r:embed="rId9"/>
          <a:stretch>
            <a:fillRect/>
          </a:stretch>
        </p:blipFill>
        <p:spPr>
          <a:xfrm>
            <a:off x="9820194" y="2489364"/>
            <a:ext cx="2402737" cy="2635529"/>
          </a:xfrm>
          <a:prstGeom prst="rect">
            <a:avLst/>
          </a:prstGeom>
        </p:spPr>
      </p:pic>
      <p:sp>
        <p:nvSpPr>
          <p:cNvPr id="23" name="TextBox 22">
            <a:extLst>
              <a:ext uri="{FF2B5EF4-FFF2-40B4-BE49-F238E27FC236}">
                <a16:creationId xmlns:a16="http://schemas.microsoft.com/office/drawing/2014/main" id="{6F3E6879-6408-FD72-F01F-C727A66433CB}"/>
              </a:ext>
            </a:extLst>
          </p:cNvPr>
          <p:cNvSpPr txBox="1"/>
          <p:nvPr/>
        </p:nvSpPr>
        <p:spPr>
          <a:xfrm>
            <a:off x="77118" y="4019107"/>
            <a:ext cx="2216569" cy="923330"/>
          </a:xfrm>
          <a:prstGeom prst="rect">
            <a:avLst/>
          </a:prstGeom>
          <a:solidFill>
            <a:schemeClr val="bg1"/>
          </a:solidFill>
        </p:spPr>
        <p:txBody>
          <a:bodyPr wrap="square" rtlCol="0">
            <a:spAutoFit/>
          </a:bodyPr>
          <a:lstStyle/>
          <a:p>
            <a:r>
              <a:rPr lang="el-GR" b="1" dirty="0"/>
              <a:t>ΑΡΧΕΣ ΚΛΙΝΙΚΗΣ ΟΓΚΟΛΟΓΙΑΣ - ΚΛΙΝΙΚΕΣ ΜΕΛΕΤΕΣ</a:t>
            </a:r>
            <a:endParaRPr lang="en-GR" b="1" dirty="0"/>
          </a:p>
        </p:txBody>
      </p:sp>
      <p:sp>
        <p:nvSpPr>
          <p:cNvPr id="24" name="TextBox 23">
            <a:extLst>
              <a:ext uri="{FF2B5EF4-FFF2-40B4-BE49-F238E27FC236}">
                <a16:creationId xmlns:a16="http://schemas.microsoft.com/office/drawing/2014/main" id="{1065533A-7FFB-7B88-E980-94146C6E9E09}"/>
              </a:ext>
            </a:extLst>
          </p:cNvPr>
          <p:cNvSpPr txBox="1"/>
          <p:nvPr/>
        </p:nvSpPr>
        <p:spPr>
          <a:xfrm>
            <a:off x="2462354" y="3852532"/>
            <a:ext cx="2475111" cy="923330"/>
          </a:xfrm>
          <a:prstGeom prst="rect">
            <a:avLst/>
          </a:prstGeom>
          <a:solidFill>
            <a:schemeClr val="bg1"/>
          </a:solidFill>
        </p:spPr>
        <p:txBody>
          <a:bodyPr wrap="square" rtlCol="0">
            <a:spAutoFit/>
          </a:bodyPr>
          <a:lstStyle/>
          <a:p>
            <a:r>
              <a:rPr lang="el-GR" b="1" dirty="0"/>
              <a:t>ΣΤΟΧΕΥΜΕΝΑ ΦΑΡΜΑΚΑ ΚΑΙ ΟΓΚΟΛΟΓΙΑ ΑΚΡΙΒΕΙΑΣ</a:t>
            </a:r>
            <a:endParaRPr lang="en-GR" b="1" dirty="0"/>
          </a:p>
        </p:txBody>
      </p:sp>
      <p:sp>
        <p:nvSpPr>
          <p:cNvPr id="25" name="TextBox 24">
            <a:extLst>
              <a:ext uri="{FF2B5EF4-FFF2-40B4-BE49-F238E27FC236}">
                <a16:creationId xmlns:a16="http://schemas.microsoft.com/office/drawing/2014/main" id="{DE8B1E99-036C-02C8-74CB-2AC5EABB893A}"/>
              </a:ext>
            </a:extLst>
          </p:cNvPr>
          <p:cNvSpPr txBox="1"/>
          <p:nvPr/>
        </p:nvSpPr>
        <p:spPr>
          <a:xfrm>
            <a:off x="4961188" y="4019107"/>
            <a:ext cx="2317940" cy="646331"/>
          </a:xfrm>
          <a:prstGeom prst="rect">
            <a:avLst/>
          </a:prstGeom>
          <a:solidFill>
            <a:schemeClr val="bg1"/>
          </a:solidFill>
        </p:spPr>
        <p:txBody>
          <a:bodyPr wrap="square" rtlCol="0">
            <a:spAutoFit/>
          </a:bodyPr>
          <a:lstStyle/>
          <a:p>
            <a:r>
              <a:rPr lang="el-GR" b="1" dirty="0"/>
              <a:t>ΑΚΤΙΝΟΘΕΡΑΠΕΥΤΙΚΗ ΟΓΚΟΛΟΓΙΑ </a:t>
            </a:r>
            <a:endParaRPr lang="en-GR" b="1" dirty="0"/>
          </a:p>
        </p:txBody>
      </p:sp>
      <p:sp>
        <p:nvSpPr>
          <p:cNvPr id="26" name="TextBox 25">
            <a:extLst>
              <a:ext uri="{FF2B5EF4-FFF2-40B4-BE49-F238E27FC236}">
                <a16:creationId xmlns:a16="http://schemas.microsoft.com/office/drawing/2014/main" id="{D60FB4E0-2F6A-47C1-C87A-88192DA58C2A}"/>
              </a:ext>
            </a:extLst>
          </p:cNvPr>
          <p:cNvSpPr txBox="1"/>
          <p:nvPr/>
        </p:nvSpPr>
        <p:spPr>
          <a:xfrm>
            <a:off x="7580372" y="3991031"/>
            <a:ext cx="2317940" cy="646331"/>
          </a:xfrm>
          <a:prstGeom prst="rect">
            <a:avLst/>
          </a:prstGeom>
          <a:solidFill>
            <a:schemeClr val="bg1"/>
          </a:solidFill>
        </p:spPr>
        <p:txBody>
          <a:bodyPr wrap="square" rtlCol="0">
            <a:spAutoFit/>
          </a:bodyPr>
          <a:lstStyle/>
          <a:p>
            <a:r>
              <a:rPr lang="el-GR" b="1" dirty="0"/>
              <a:t>ΧΕΙΡΟΥΡΓΙΚΗ ΟΓΚΟΛΟΓΙΑ </a:t>
            </a:r>
            <a:endParaRPr lang="en-GR" b="1" dirty="0"/>
          </a:p>
        </p:txBody>
      </p:sp>
      <p:sp>
        <p:nvSpPr>
          <p:cNvPr id="27" name="TextBox 26">
            <a:extLst>
              <a:ext uri="{FF2B5EF4-FFF2-40B4-BE49-F238E27FC236}">
                <a16:creationId xmlns:a16="http://schemas.microsoft.com/office/drawing/2014/main" id="{28F3D541-EE87-4AA0-3683-02DA686B9A76}"/>
              </a:ext>
            </a:extLst>
          </p:cNvPr>
          <p:cNvSpPr txBox="1"/>
          <p:nvPr/>
        </p:nvSpPr>
        <p:spPr>
          <a:xfrm>
            <a:off x="10029700" y="4040372"/>
            <a:ext cx="1921295" cy="646331"/>
          </a:xfrm>
          <a:prstGeom prst="rect">
            <a:avLst/>
          </a:prstGeom>
          <a:solidFill>
            <a:schemeClr val="bg1"/>
          </a:solidFill>
        </p:spPr>
        <p:txBody>
          <a:bodyPr wrap="square" rtlCol="0">
            <a:spAutoFit/>
          </a:bodyPr>
          <a:lstStyle/>
          <a:p>
            <a:r>
              <a:rPr lang="el-GR" b="1" dirty="0"/>
              <a:t>ΟΛΙΣΤΙΚΗ ΟΓΚΟΛΟΓΙΑ </a:t>
            </a:r>
            <a:endParaRPr lang="en-GR" b="1" dirty="0"/>
          </a:p>
        </p:txBody>
      </p:sp>
      <p:sp>
        <p:nvSpPr>
          <p:cNvPr id="28" name="TextBox 27">
            <a:extLst>
              <a:ext uri="{FF2B5EF4-FFF2-40B4-BE49-F238E27FC236}">
                <a16:creationId xmlns:a16="http://schemas.microsoft.com/office/drawing/2014/main" id="{EE02485F-5F30-0B64-16B0-E58A515BE924}"/>
              </a:ext>
            </a:extLst>
          </p:cNvPr>
          <p:cNvSpPr txBox="1"/>
          <p:nvPr/>
        </p:nvSpPr>
        <p:spPr>
          <a:xfrm>
            <a:off x="616688" y="5196574"/>
            <a:ext cx="805542" cy="369332"/>
          </a:xfrm>
          <a:prstGeom prst="rect">
            <a:avLst/>
          </a:prstGeom>
          <a:noFill/>
        </p:spPr>
        <p:txBody>
          <a:bodyPr wrap="none" rtlCol="0">
            <a:spAutoFit/>
          </a:bodyPr>
          <a:lstStyle/>
          <a:p>
            <a:r>
              <a:rPr lang="el-GR" dirty="0">
                <a:solidFill>
                  <a:schemeClr val="bg2">
                    <a:lumMod val="50000"/>
                  </a:schemeClr>
                </a:solidFill>
              </a:rPr>
              <a:t>6 </a:t>
            </a:r>
            <a:r>
              <a:rPr lang="en-US" dirty="0">
                <a:solidFill>
                  <a:schemeClr val="bg2">
                    <a:lumMod val="50000"/>
                  </a:schemeClr>
                </a:solidFill>
              </a:rPr>
              <a:t>ECTS</a:t>
            </a:r>
            <a:endParaRPr lang="en-GR" dirty="0">
              <a:solidFill>
                <a:schemeClr val="bg2">
                  <a:lumMod val="50000"/>
                </a:schemeClr>
              </a:solidFill>
            </a:endParaRPr>
          </a:p>
        </p:txBody>
      </p:sp>
      <p:sp>
        <p:nvSpPr>
          <p:cNvPr id="29" name="TextBox 28">
            <a:extLst>
              <a:ext uri="{FF2B5EF4-FFF2-40B4-BE49-F238E27FC236}">
                <a16:creationId xmlns:a16="http://schemas.microsoft.com/office/drawing/2014/main" id="{034A8DD8-A39B-B57D-3B98-A032493EF5D5}"/>
              </a:ext>
            </a:extLst>
          </p:cNvPr>
          <p:cNvSpPr txBox="1"/>
          <p:nvPr/>
        </p:nvSpPr>
        <p:spPr>
          <a:xfrm>
            <a:off x="3212805" y="5199727"/>
            <a:ext cx="805542" cy="369332"/>
          </a:xfrm>
          <a:prstGeom prst="rect">
            <a:avLst/>
          </a:prstGeom>
          <a:noFill/>
        </p:spPr>
        <p:txBody>
          <a:bodyPr wrap="none" rtlCol="0">
            <a:spAutoFit/>
          </a:bodyPr>
          <a:lstStyle/>
          <a:p>
            <a:r>
              <a:rPr lang="el-GR" dirty="0">
                <a:solidFill>
                  <a:schemeClr val="bg2">
                    <a:lumMod val="50000"/>
                  </a:schemeClr>
                </a:solidFill>
              </a:rPr>
              <a:t>6 </a:t>
            </a:r>
            <a:r>
              <a:rPr lang="en-US" dirty="0">
                <a:solidFill>
                  <a:schemeClr val="bg2">
                    <a:lumMod val="50000"/>
                  </a:schemeClr>
                </a:solidFill>
              </a:rPr>
              <a:t>ECTS</a:t>
            </a:r>
            <a:endParaRPr lang="en-GR" dirty="0">
              <a:solidFill>
                <a:schemeClr val="bg2">
                  <a:lumMod val="50000"/>
                </a:schemeClr>
              </a:solidFill>
            </a:endParaRPr>
          </a:p>
        </p:txBody>
      </p:sp>
      <p:sp>
        <p:nvSpPr>
          <p:cNvPr id="30" name="TextBox 29">
            <a:extLst>
              <a:ext uri="{FF2B5EF4-FFF2-40B4-BE49-F238E27FC236}">
                <a16:creationId xmlns:a16="http://schemas.microsoft.com/office/drawing/2014/main" id="{03D428B3-D965-44BD-9E31-F821CE62563C}"/>
              </a:ext>
            </a:extLst>
          </p:cNvPr>
          <p:cNvSpPr txBox="1"/>
          <p:nvPr/>
        </p:nvSpPr>
        <p:spPr>
          <a:xfrm>
            <a:off x="5462247" y="5180370"/>
            <a:ext cx="805029" cy="369332"/>
          </a:xfrm>
          <a:prstGeom prst="rect">
            <a:avLst/>
          </a:prstGeom>
          <a:noFill/>
        </p:spPr>
        <p:txBody>
          <a:bodyPr wrap="none" rtlCol="0">
            <a:spAutoFit/>
          </a:bodyPr>
          <a:lstStyle/>
          <a:p>
            <a:r>
              <a:rPr lang="en-US" dirty="0">
                <a:solidFill>
                  <a:schemeClr val="bg2">
                    <a:lumMod val="50000"/>
                  </a:schemeClr>
                </a:solidFill>
              </a:rPr>
              <a:t>4</a:t>
            </a:r>
            <a:r>
              <a:rPr lang="el-GR" dirty="0">
                <a:solidFill>
                  <a:schemeClr val="bg2">
                    <a:lumMod val="50000"/>
                  </a:schemeClr>
                </a:solidFill>
              </a:rPr>
              <a:t> </a:t>
            </a:r>
            <a:r>
              <a:rPr lang="en-US" dirty="0">
                <a:solidFill>
                  <a:schemeClr val="bg2">
                    <a:lumMod val="50000"/>
                  </a:schemeClr>
                </a:solidFill>
              </a:rPr>
              <a:t>ECTS</a:t>
            </a:r>
            <a:endParaRPr lang="en-GR" dirty="0">
              <a:solidFill>
                <a:schemeClr val="bg2">
                  <a:lumMod val="50000"/>
                </a:schemeClr>
              </a:solidFill>
            </a:endParaRPr>
          </a:p>
        </p:txBody>
      </p:sp>
      <p:sp>
        <p:nvSpPr>
          <p:cNvPr id="31" name="TextBox 30">
            <a:extLst>
              <a:ext uri="{FF2B5EF4-FFF2-40B4-BE49-F238E27FC236}">
                <a16:creationId xmlns:a16="http://schemas.microsoft.com/office/drawing/2014/main" id="{3675A0E4-7133-443D-EF00-72F565734EB2}"/>
              </a:ext>
            </a:extLst>
          </p:cNvPr>
          <p:cNvSpPr txBox="1"/>
          <p:nvPr/>
        </p:nvSpPr>
        <p:spPr>
          <a:xfrm>
            <a:off x="8058364" y="5180370"/>
            <a:ext cx="805542" cy="369332"/>
          </a:xfrm>
          <a:prstGeom prst="rect">
            <a:avLst/>
          </a:prstGeom>
          <a:noFill/>
        </p:spPr>
        <p:txBody>
          <a:bodyPr wrap="none" rtlCol="0">
            <a:spAutoFit/>
          </a:bodyPr>
          <a:lstStyle/>
          <a:p>
            <a:r>
              <a:rPr lang="en-US" dirty="0">
                <a:solidFill>
                  <a:schemeClr val="bg2">
                    <a:lumMod val="50000"/>
                  </a:schemeClr>
                </a:solidFill>
              </a:rPr>
              <a:t>6</a:t>
            </a:r>
            <a:r>
              <a:rPr lang="el-GR" dirty="0">
                <a:solidFill>
                  <a:schemeClr val="bg2">
                    <a:lumMod val="50000"/>
                  </a:schemeClr>
                </a:solidFill>
              </a:rPr>
              <a:t> </a:t>
            </a:r>
            <a:r>
              <a:rPr lang="en-US" dirty="0">
                <a:solidFill>
                  <a:schemeClr val="bg2">
                    <a:lumMod val="50000"/>
                  </a:schemeClr>
                </a:solidFill>
              </a:rPr>
              <a:t>ECTS</a:t>
            </a:r>
            <a:endParaRPr lang="en-GR" dirty="0">
              <a:solidFill>
                <a:schemeClr val="bg2">
                  <a:lumMod val="50000"/>
                </a:schemeClr>
              </a:solidFill>
            </a:endParaRPr>
          </a:p>
        </p:txBody>
      </p:sp>
      <p:sp>
        <p:nvSpPr>
          <p:cNvPr id="32" name="TextBox 31">
            <a:extLst>
              <a:ext uri="{FF2B5EF4-FFF2-40B4-BE49-F238E27FC236}">
                <a16:creationId xmlns:a16="http://schemas.microsoft.com/office/drawing/2014/main" id="{4BBF99C9-3F7D-51FD-A09E-BC1B2FA28CD7}"/>
              </a:ext>
            </a:extLst>
          </p:cNvPr>
          <p:cNvSpPr txBox="1"/>
          <p:nvPr/>
        </p:nvSpPr>
        <p:spPr>
          <a:xfrm>
            <a:off x="10548258" y="5180370"/>
            <a:ext cx="805542" cy="369332"/>
          </a:xfrm>
          <a:prstGeom prst="rect">
            <a:avLst/>
          </a:prstGeom>
          <a:noFill/>
        </p:spPr>
        <p:txBody>
          <a:bodyPr wrap="none" rtlCol="0">
            <a:spAutoFit/>
          </a:bodyPr>
          <a:lstStyle/>
          <a:p>
            <a:r>
              <a:rPr lang="en-US" dirty="0">
                <a:solidFill>
                  <a:schemeClr val="bg2">
                    <a:lumMod val="50000"/>
                  </a:schemeClr>
                </a:solidFill>
              </a:rPr>
              <a:t>8</a:t>
            </a:r>
            <a:r>
              <a:rPr lang="el-GR" dirty="0">
                <a:solidFill>
                  <a:schemeClr val="bg2">
                    <a:lumMod val="50000"/>
                  </a:schemeClr>
                </a:solidFill>
              </a:rPr>
              <a:t> </a:t>
            </a:r>
            <a:r>
              <a:rPr lang="en-US" dirty="0">
                <a:solidFill>
                  <a:schemeClr val="bg2">
                    <a:lumMod val="50000"/>
                  </a:schemeClr>
                </a:solidFill>
              </a:rPr>
              <a:t>ECTS</a:t>
            </a:r>
            <a:endParaRPr lang="en-GR" dirty="0">
              <a:solidFill>
                <a:schemeClr val="bg2">
                  <a:lumMod val="50000"/>
                </a:schemeClr>
              </a:solidFill>
            </a:endParaRPr>
          </a:p>
        </p:txBody>
      </p:sp>
      <p:sp>
        <p:nvSpPr>
          <p:cNvPr id="33" name="TextBox 32">
            <a:extLst>
              <a:ext uri="{FF2B5EF4-FFF2-40B4-BE49-F238E27FC236}">
                <a16:creationId xmlns:a16="http://schemas.microsoft.com/office/drawing/2014/main" id="{B4BC63A9-A3E7-37AC-4AC8-6F27C5C3BD0A}"/>
              </a:ext>
            </a:extLst>
          </p:cNvPr>
          <p:cNvSpPr txBox="1"/>
          <p:nvPr/>
        </p:nvSpPr>
        <p:spPr>
          <a:xfrm>
            <a:off x="4976655" y="5807548"/>
            <a:ext cx="2142510" cy="461665"/>
          </a:xfrm>
          <a:prstGeom prst="rect">
            <a:avLst/>
          </a:prstGeom>
          <a:noFill/>
        </p:spPr>
        <p:txBody>
          <a:bodyPr wrap="square" rtlCol="0">
            <a:spAutoFit/>
          </a:bodyPr>
          <a:lstStyle>
            <a:defPPr>
              <a:defRPr lang="en-US"/>
            </a:defPPr>
            <a:lvl1pPr>
              <a:defRPr sz="2400">
                <a:solidFill>
                  <a:schemeClr val="bg2">
                    <a:lumMod val="50000"/>
                  </a:schemeClr>
                </a:solidFill>
                <a:latin typeface="+mj-lt"/>
              </a:defRPr>
            </a:lvl1pPr>
          </a:lstStyle>
          <a:p>
            <a:r>
              <a:rPr lang="el-GR" dirty="0"/>
              <a:t>Σύνολο 30 </a:t>
            </a:r>
            <a:r>
              <a:rPr lang="en-US" dirty="0"/>
              <a:t>ECTS</a:t>
            </a:r>
            <a:endParaRPr lang="en-GR" dirty="0"/>
          </a:p>
        </p:txBody>
      </p:sp>
      <p:sp>
        <p:nvSpPr>
          <p:cNvPr id="2" name="TextBox 1">
            <a:extLst>
              <a:ext uri="{FF2B5EF4-FFF2-40B4-BE49-F238E27FC236}">
                <a16:creationId xmlns:a16="http://schemas.microsoft.com/office/drawing/2014/main" id="{D1F91035-19B9-BCFB-3577-ABFF01805BEB}"/>
              </a:ext>
            </a:extLst>
          </p:cNvPr>
          <p:cNvSpPr txBox="1"/>
          <p:nvPr/>
        </p:nvSpPr>
        <p:spPr>
          <a:xfrm>
            <a:off x="11521440" y="6437376"/>
            <a:ext cx="782587" cy="369332"/>
          </a:xfrm>
          <a:prstGeom prst="rect">
            <a:avLst/>
          </a:prstGeom>
          <a:noFill/>
        </p:spPr>
        <p:txBody>
          <a:bodyPr wrap="none" rtlCol="0">
            <a:spAutoFit/>
          </a:bodyPr>
          <a:lstStyle/>
          <a:p>
            <a:r>
              <a:rPr lang="el-GR" dirty="0">
                <a:latin typeface="Avenir Book" panose="02000503020000020003" pitchFamily="2" charset="0"/>
              </a:rPr>
              <a:t>12/22</a:t>
            </a:r>
            <a:endParaRPr lang="en-GR" dirty="0">
              <a:latin typeface="Avenir Book" panose="02000503020000020003" pitchFamily="2" charset="0"/>
            </a:endParaRPr>
          </a:p>
        </p:txBody>
      </p:sp>
    </p:spTree>
    <p:extLst>
      <p:ext uri="{BB962C8B-B14F-4D97-AF65-F5344CB8AC3E}">
        <p14:creationId xmlns:p14="http://schemas.microsoft.com/office/powerpoint/2010/main" val="330254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810F-9398-8EDF-06A6-7D201B564F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A25CE5-D7A6-5C45-1132-267FFA6C3E4A}"/>
              </a:ext>
            </a:extLst>
          </p:cNvPr>
          <p:cNvSpPr>
            <a:spLocks noGrp="1"/>
          </p:cNvSpPr>
          <p:nvPr>
            <p:ph type="title"/>
          </p:nvPr>
        </p:nvSpPr>
        <p:spPr/>
        <p:txBody>
          <a:bodyPr/>
          <a:lstStyle/>
          <a:p>
            <a:r>
              <a:rPr lang="el-GR" dirty="0"/>
              <a:t>Εκπαιδευτικές ενότητες Α εξαμήνου </a:t>
            </a:r>
            <a:endParaRPr lang="en-US" dirty="0"/>
          </a:p>
        </p:txBody>
      </p:sp>
      <p:pic>
        <p:nvPicPr>
          <p:cNvPr id="17" name="Picture 16">
            <a:extLst>
              <a:ext uri="{FF2B5EF4-FFF2-40B4-BE49-F238E27FC236}">
                <a16:creationId xmlns:a16="http://schemas.microsoft.com/office/drawing/2014/main" id="{1F6DD692-1472-B739-8B35-958C07242D37}"/>
              </a:ext>
            </a:extLst>
          </p:cNvPr>
          <p:cNvPicPr>
            <a:picLocks noChangeAspect="1"/>
          </p:cNvPicPr>
          <p:nvPr/>
        </p:nvPicPr>
        <p:blipFill>
          <a:blip r:embed="rId3"/>
          <a:stretch>
            <a:fillRect/>
          </a:stretch>
        </p:blipFill>
        <p:spPr>
          <a:xfrm>
            <a:off x="-1" y="37005"/>
            <a:ext cx="12192001" cy="1325563"/>
          </a:xfrm>
          <a:prstGeom prst="rect">
            <a:avLst/>
          </a:prstGeom>
        </p:spPr>
      </p:pic>
      <p:sp>
        <p:nvSpPr>
          <p:cNvPr id="18" name="TextBox 17">
            <a:extLst>
              <a:ext uri="{FF2B5EF4-FFF2-40B4-BE49-F238E27FC236}">
                <a16:creationId xmlns:a16="http://schemas.microsoft.com/office/drawing/2014/main" id="{2AF0B729-4267-82E6-BB7E-A2850212EF4C}"/>
              </a:ext>
            </a:extLst>
          </p:cNvPr>
          <p:cNvSpPr txBox="1"/>
          <p:nvPr/>
        </p:nvSpPr>
        <p:spPr>
          <a:xfrm>
            <a:off x="3631475" y="1690689"/>
            <a:ext cx="5151018" cy="461665"/>
          </a:xfrm>
          <a:prstGeom prst="rect">
            <a:avLst/>
          </a:prstGeom>
          <a:noFill/>
        </p:spPr>
        <p:txBody>
          <a:bodyPr wrap="square" rtlCol="0">
            <a:spAutoFit/>
          </a:bodyPr>
          <a:lstStyle/>
          <a:p>
            <a:r>
              <a:rPr lang="el-GR" sz="2400" dirty="0">
                <a:solidFill>
                  <a:schemeClr val="bg2">
                    <a:lumMod val="50000"/>
                  </a:schemeClr>
                </a:solidFill>
                <a:latin typeface="+mj-lt"/>
              </a:rPr>
              <a:t>Διπλωματική εργασία Γ’ εξαμήνου </a:t>
            </a:r>
            <a:endParaRPr lang="en-GR" sz="2400" dirty="0">
              <a:solidFill>
                <a:schemeClr val="bg2">
                  <a:lumMod val="50000"/>
                </a:schemeClr>
              </a:solidFill>
              <a:latin typeface="+mj-lt"/>
            </a:endParaRPr>
          </a:p>
        </p:txBody>
      </p:sp>
      <p:sp>
        <p:nvSpPr>
          <p:cNvPr id="33" name="TextBox 32">
            <a:extLst>
              <a:ext uri="{FF2B5EF4-FFF2-40B4-BE49-F238E27FC236}">
                <a16:creationId xmlns:a16="http://schemas.microsoft.com/office/drawing/2014/main" id="{D8EF9F46-6D47-9344-52F0-E4EE692FCE86}"/>
              </a:ext>
            </a:extLst>
          </p:cNvPr>
          <p:cNvSpPr txBox="1"/>
          <p:nvPr/>
        </p:nvSpPr>
        <p:spPr>
          <a:xfrm>
            <a:off x="4976655" y="6041463"/>
            <a:ext cx="2142510" cy="461665"/>
          </a:xfrm>
          <a:prstGeom prst="rect">
            <a:avLst/>
          </a:prstGeom>
          <a:noFill/>
        </p:spPr>
        <p:txBody>
          <a:bodyPr wrap="square" rtlCol="0">
            <a:spAutoFit/>
          </a:bodyPr>
          <a:lstStyle>
            <a:defPPr>
              <a:defRPr lang="en-US"/>
            </a:defPPr>
            <a:lvl1pPr>
              <a:defRPr sz="2400">
                <a:solidFill>
                  <a:schemeClr val="bg2">
                    <a:lumMod val="50000"/>
                  </a:schemeClr>
                </a:solidFill>
                <a:latin typeface="+mj-lt"/>
              </a:defRPr>
            </a:lvl1pPr>
          </a:lstStyle>
          <a:p>
            <a:r>
              <a:rPr lang="el-GR" dirty="0"/>
              <a:t>Σύνολο 30 </a:t>
            </a:r>
            <a:r>
              <a:rPr lang="en-US" dirty="0"/>
              <a:t>ECTS</a:t>
            </a:r>
            <a:endParaRPr lang="en-GR" dirty="0"/>
          </a:p>
        </p:txBody>
      </p:sp>
      <p:pic>
        <p:nvPicPr>
          <p:cNvPr id="3" name="Picture 2" descr="A group of people wearing blue uniforms&#10;&#10;AI-generated content may be incorrect.">
            <a:extLst>
              <a:ext uri="{FF2B5EF4-FFF2-40B4-BE49-F238E27FC236}">
                <a16:creationId xmlns:a16="http://schemas.microsoft.com/office/drawing/2014/main" id="{DA98B51F-5EB0-9B08-C796-849A4800A78B}"/>
              </a:ext>
            </a:extLst>
          </p:cNvPr>
          <p:cNvPicPr>
            <a:picLocks noChangeAspect="1"/>
          </p:cNvPicPr>
          <p:nvPr/>
        </p:nvPicPr>
        <p:blipFill>
          <a:blip r:embed="rId4"/>
          <a:stretch>
            <a:fillRect/>
          </a:stretch>
        </p:blipFill>
        <p:spPr>
          <a:xfrm>
            <a:off x="4504537" y="2370322"/>
            <a:ext cx="2831928" cy="3315192"/>
          </a:xfrm>
          <a:prstGeom prst="rect">
            <a:avLst/>
          </a:prstGeom>
        </p:spPr>
      </p:pic>
    </p:spTree>
    <p:extLst>
      <p:ext uri="{BB962C8B-B14F-4D97-AF65-F5344CB8AC3E}">
        <p14:creationId xmlns:p14="http://schemas.microsoft.com/office/powerpoint/2010/main" val="397903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527" y="325888"/>
            <a:ext cx="4332515" cy="1325563"/>
          </a:xfrm>
        </p:spPr>
        <p:txBody>
          <a:bodyPr/>
          <a:lstStyle/>
          <a:p>
            <a:pPr algn="ctr"/>
            <a:r>
              <a:rPr lang="el-GR" dirty="0"/>
              <a:t>Τίτλος</a:t>
            </a:r>
            <a:r>
              <a:rPr lang="en-GB" dirty="0"/>
              <a:t> </a:t>
            </a:r>
            <a:r>
              <a:rPr lang="el-GR" dirty="0"/>
              <a:t>Σπουδών </a:t>
            </a:r>
            <a:endParaRPr lang="en-US" dirty="0"/>
          </a:p>
        </p:txBody>
      </p:sp>
      <p:sp>
        <p:nvSpPr>
          <p:cNvPr id="4" name="Content Placeholder 3"/>
          <p:cNvSpPr>
            <a:spLocks noGrp="1"/>
          </p:cNvSpPr>
          <p:nvPr>
            <p:ph sz="half" idx="1"/>
          </p:nvPr>
        </p:nvSpPr>
        <p:spPr>
          <a:xfrm>
            <a:off x="381001" y="2217510"/>
            <a:ext cx="6041569" cy="3892695"/>
          </a:xfrm>
        </p:spPr>
        <p:txBody>
          <a:bodyPr>
            <a:normAutofit/>
          </a:bodyPr>
          <a:lstStyle/>
          <a:p>
            <a:pPr marL="0" indent="0" algn="ctr">
              <a:buNone/>
            </a:pPr>
            <a:r>
              <a:rPr lang="el-GR" sz="3200" b="1" dirty="0"/>
              <a:t>Δίπλωμα Μεταπτυχιακών Σπουδών με τίτλο: «Ογκολογία: από την Ογκογένεση στη Θεραπεία».</a:t>
            </a:r>
          </a:p>
          <a:p>
            <a:pPr marL="0" indent="0" algn="ctr">
              <a:buNone/>
            </a:pPr>
            <a:endParaRPr lang="el-GR" sz="3200" b="1" dirty="0"/>
          </a:p>
          <a:p>
            <a:pPr marL="0" indent="0" algn="ctr">
              <a:buNone/>
            </a:pPr>
            <a:r>
              <a:rPr lang="el-GR" sz="3200" b="1" dirty="0"/>
              <a:t>από το Π.Κ. με αναγραφόμενη τη συνεργασία Ε.Ι.Ε. </a:t>
            </a:r>
            <a:endParaRPr lang="en-US" sz="3200" b="1" dirty="0"/>
          </a:p>
        </p:txBody>
      </p:sp>
      <p:pic>
        <p:nvPicPr>
          <p:cNvPr id="5" name="Picture 4">
            <a:extLst>
              <a:ext uri="{FF2B5EF4-FFF2-40B4-BE49-F238E27FC236}">
                <a16:creationId xmlns:a16="http://schemas.microsoft.com/office/drawing/2014/main" id="{C20A3A53-4C83-8F10-18D3-DACCC6DB9910}"/>
              </a:ext>
            </a:extLst>
          </p:cNvPr>
          <p:cNvPicPr>
            <a:picLocks noChangeAspect="1"/>
          </p:cNvPicPr>
          <p:nvPr/>
        </p:nvPicPr>
        <p:blipFill>
          <a:blip r:embed="rId3"/>
          <a:stretch>
            <a:fillRect/>
          </a:stretch>
        </p:blipFill>
        <p:spPr>
          <a:xfrm>
            <a:off x="7478484" y="165424"/>
            <a:ext cx="4332515" cy="6527151"/>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0EE40786-F5F9-7BD5-0720-EF3A6CD8E8C6}"/>
              </a:ext>
            </a:extLst>
          </p:cNvPr>
          <p:cNvSpPr/>
          <p:nvPr/>
        </p:nvSpPr>
        <p:spPr>
          <a:xfrm>
            <a:off x="8679543" y="3265714"/>
            <a:ext cx="1814286" cy="279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41890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75736-CE70-9657-5CA3-43F7E6D55763}"/>
              </a:ext>
            </a:extLst>
          </p:cNvPr>
          <p:cNvSpPr>
            <a:spLocks noGrp="1"/>
          </p:cNvSpPr>
          <p:nvPr>
            <p:ph type="title"/>
          </p:nvPr>
        </p:nvSpPr>
        <p:spPr>
          <a:xfrm>
            <a:off x="838200" y="365125"/>
            <a:ext cx="3283857" cy="1325563"/>
          </a:xfrm>
        </p:spPr>
        <p:txBody>
          <a:bodyPr/>
          <a:lstStyle/>
          <a:p>
            <a:r>
              <a:rPr lang="el-GR"/>
              <a:t>Διδάσκοντες </a:t>
            </a:r>
            <a:endParaRPr lang="en-GR" dirty="0"/>
          </a:p>
        </p:txBody>
      </p:sp>
      <p:pic>
        <p:nvPicPr>
          <p:cNvPr id="9" name="Picture 8" descr="A blue and white watercolor&#10;&#10;AI-generated content may be incorrect.">
            <a:extLst>
              <a:ext uri="{FF2B5EF4-FFF2-40B4-BE49-F238E27FC236}">
                <a16:creationId xmlns:a16="http://schemas.microsoft.com/office/drawing/2014/main" id="{6B3BD9C6-F1CA-E2B1-0896-E099D41794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18" b="95059" l="9719" r="95550">
                        <a14:foregroundMark x1="37822" y1="14353" x2="80094" y2="60588"/>
                        <a14:foregroundMark x1="78806" y1="14353" x2="92389" y2="66941"/>
                        <a14:foregroundMark x1="31382" y1="29647" x2="28454" y2="4706"/>
                        <a14:foregroundMark x1="15105" y1="2118" x2="55738" y2="2353"/>
                        <a14:foregroundMark x1="55738" y1="2353" x2="64169" y2="2118"/>
                        <a14:foregroundMark x1="64169" y1="2118" x2="80445" y2="3294"/>
                        <a14:foregroundMark x1="61124" y1="68941" x2="68618" y2="75882"/>
                        <a14:foregroundMark x1="68618" y1="75882" x2="77049" y2="78000"/>
                        <a14:foregroundMark x1="77049" y1="78000" x2="81265" y2="85529"/>
                        <a14:foregroundMark x1="81265" y1="85529" x2="83021" y2="93059"/>
                        <a14:foregroundMark x1="83021" y1="93059" x2="86651" y2="95059"/>
                        <a14:foregroundMark x1="51756" y1="88118" x2="50937" y2="81176"/>
                        <a14:foregroundMark x1="50937" y1="81176" x2="50937" y2="81176"/>
                        <a14:foregroundMark x1="40398" y1="78235" x2="40398" y2="72824"/>
                        <a14:foregroundMark x1="13583" y1="61176" x2="16159" y2="60000"/>
                        <a14:foregroundMark x1="13817" y1="55412" x2="17447" y2="56353"/>
                        <a14:foregroundMark x1="14871" y1="54235" x2="15925" y2="53647"/>
                        <a14:foregroundMark x1="94731" y1="93412" x2="94731" y2="72000"/>
                        <a14:foregroundMark x1="94731" y1="72000" x2="95550" y2="70235"/>
                      </a14:backgroundRemoval>
                    </a14:imgEffect>
                    <a14:imgEffect>
                      <a14:sharpenSoften amount="25000"/>
                    </a14:imgEffect>
                    <a14:imgEffect>
                      <a14:saturation sat="400000"/>
                    </a14:imgEffect>
                    <a14:imgEffect>
                      <a14:brightnessContrast bright="-13000" contrast="18000"/>
                    </a14:imgEffect>
                  </a14:imgLayer>
                </a14:imgProps>
              </a:ext>
            </a:extLst>
          </a:blip>
          <a:stretch>
            <a:fillRect/>
          </a:stretch>
        </p:blipFill>
        <p:spPr>
          <a:xfrm>
            <a:off x="5457369" y="-154579"/>
            <a:ext cx="6836229" cy="7324639"/>
          </a:xfrm>
          <a:prstGeom prst="rect">
            <a:avLst/>
          </a:prstGeom>
        </p:spPr>
      </p:pic>
      <p:graphicFrame>
        <p:nvGraphicFramePr>
          <p:cNvPr id="4" name="Content Placeholder 3">
            <a:extLst>
              <a:ext uri="{FF2B5EF4-FFF2-40B4-BE49-F238E27FC236}">
                <a16:creationId xmlns:a16="http://schemas.microsoft.com/office/drawing/2014/main" id="{55219A9B-47E3-5C64-EC85-A95AFD70D60F}"/>
              </a:ext>
            </a:extLst>
          </p:cNvPr>
          <p:cNvGraphicFramePr>
            <a:graphicFrameLocks noGrp="1"/>
          </p:cNvGraphicFramePr>
          <p:nvPr>
            <p:ph idx="1"/>
            <p:extLst>
              <p:ext uri="{D42A27DB-BD31-4B8C-83A1-F6EECF244321}">
                <p14:modId xmlns:p14="http://schemas.microsoft.com/office/powerpoint/2010/main" val="2846602443"/>
              </p:ext>
            </p:extLst>
          </p:nvPr>
        </p:nvGraphicFramePr>
        <p:xfrm>
          <a:off x="351717" y="1603604"/>
          <a:ext cx="5337547" cy="4802187"/>
        </p:xfrm>
        <a:graphic>
          <a:graphicData uri="http://schemas.openxmlformats.org/drawingml/2006/chart">
            <c:chart xmlns:c="http://schemas.openxmlformats.org/drawingml/2006/chart" xmlns:r="http://schemas.openxmlformats.org/officeDocument/2006/relationships" r:id="rId5"/>
          </a:graphicData>
        </a:graphic>
      </p:graphicFrame>
      <p:sp>
        <p:nvSpPr>
          <p:cNvPr id="5" name="Content Placeholder 8">
            <a:extLst>
              <a:ext uri="{FF2B5EF4-FFF2-40B4-BE49-F238E27FC236}">
                <a16:creationId xmlns:a16="http://schemas.microsoft.com/office/drawing/2014/main" id="{AA50517A-4C60-81DF-F277-A69E8F8654B6}"/>
              </a:ext>
            </a:extLst>
          </p:cNvPr>
          <p:cNvSpPr txBox="1">
            <a:spLocks/>
          </p:cNvSpPr>
          <p:nvPr/>
        </p:nvSpPr>
        <p:spPr>
          <a:xfrm>
            <a:off x="7518400" y="1484452"/>
            <a:ext cx="4702628" cy="31746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8F00"/>
              </a:buClr>
              <a:buSzPct val="70000"/>
              <a:buFont typeface=".HiraKakuInterface-W3" charset="-128"/>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8F00"/>
              </a:buClr>
              <a:buSzPct val="70000"/>
              <a:buFont typeface=".HiraKakuInterface-W3" charset="-12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8F00"/>
              </a:buClr>
              <a:buSzPct val="70000"/>
              <a:buFont typeface=".HiraKakuInterface-W3" charset="-128"/>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8F00"/>
              </a:buClr>
              <a:buSzPct val="70000"/>
              <a:buFont typeface=".HiraKakuInterface-W3" charset="-128"/>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8F00"/>
              </a:buClr>
              <a:buSzPct val="70000"/>
              <a:buFont typeface=".HiraKakuInterface-W3" charset="-128"/>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1">
                  <a:lumMod val="20000"/>
                  <a:lumOff val="80000"/>
                </a:schemeClr>
              </a:buClr>
              <a:buSzPct val="60000"/>
            </a:pPr>
            <a:r>
              <a:rPr lang="en-US" dirty="0">
                <a:solidFill>
                  <a:schemeClr val="bg1"/>
                </a:solidFill>
              </a:rPr>
              <a:t> </a:t>
            </a:r>
            <a:r>
              <a:rPr lang="el-GR" dirty="0">
                <a:solidFill>
                  <a:schemeClr val="bg1"/>
                </a:solidFill>
              </a:rPr>
              <a:t>Δημοσιεύσεις: 7052</a:t>
            </a:r>
          </a:p>
          <a:p>
            <a:pPr lvl="1">
              <a:buClr>
                <a:schemeClr val="accent1">
                  <a:lumMod val="20000"/>
                  <a:lumOff val="80000"/>
                </a:schemeClr>
              </a:buClr>
              <a:buSzPct val="60000"/>
            </a:pPr>
            <a:r>
              <a:rPr lang="en-US" dirty="0">
                <a:solidFill>
                  <a:schemeClr val="bg1"/>
                </a:solidFill>
              </a:rPr>
              <a:t> </a:t>
            </a:r>
            <a:r>
              <a:rPr lang="el-GR" dirty="0">
                <a:solidFill>
                  <a:schemeClr val="bg1"/>
                </a:solidFill>
              </a:rPr>
              <a:t>Μ.Ο</a:t>
            </a:r>
            <a:r>
              <a:rPr lang="en-US" dirty="0">
                <a:solidFill>
                  <a:schemeClr val="bg1"/>
                </a:solidFill>
              </a:rPr>
              <a:t>. </a:t>
            </a:r>
            <a:r>
              <a:rPr lang="el-GR" dirty="0">
                <a:solidFill>
                  <a:schemeClr val="bg1"/>
                </a:solidFill>
              </a:rPr>
              <a:t>: 106</a:t>
            </a:r>
            <a:endParaRPr lang="en-US" dirty="0">
              <a:solidFill>
                <a:schemeClr val="bg1"/>
              </a:solidFill>
            </a:endParaRPr>
          </a:p>
          <a:p>
            <a:pPr>
              <a:buClr>
                <a:schemeClr val="accent1">
                  <a:lumMod val="20000"/>
                  <a:lumOff val="80000"/>
                </a:schemeClr>
              </a:buClr>
              <a:buSzPct val="60000"/>
            </a:pPr>
            <a:r>
              <a:rPr lang="el-GR" dirty="0">
                <a:solidFill>
                  <a:schemeClr val="bg1"/>
                </a:solidFill>
              </a:rPr>
              <a:t> </a:t>
            </a:r>
            <a:r>
              <a:rPr lang="en-US" dirty="0">
                <a:solidFill>
                  <a:schemeClr val="bg1"/>
                </a:solidFill>
              </a:rPr>
              <a:t>Citations: 208768</a:t>
            </a:r>
          </a:p>
          <a:p>
            <a:pPr lvl="1">
              <a:buClr>
                <a:schemeClr val="accent1">
                  <a:lumMod val="20000"/>
                  <a:lumOff val="80000"/>
                </a:schemeClr>
              </a:buClr>
              <a:buSzPct val="60000"/>
            </a:pPr>
            <a:r>
              <a:rPr lang="en-US" dirty="0">
                <a:solidFill>
                  <a:schemeClr val="bg1"/>
                </a:solidFill>
              </a:rPr>
              <a:t>M.O. : 2930</a:t>
            </a:r>
          </a:p>
          <a:p>
            <a:pPr>
              <a:buClr>
                <a:schemeClr val="accent1">
                  <a:lumMod val="20000"/>
                  <a:lumOff val="80000"/>
                </a:schemeClr>
              </a:buClr>
              <a:buSzPct val="60000"/>
            </a:pPr>
            <a:r>
              <a:rPr lang="en-US" dirty="0">
                <a:solidFill>
                  <a:schemeClr val="bg1"/>
                </a:solidFill>
              </a:rPr>
              <a:t> </a:t>
            </a:r>
            <a:r>
              <a:rPr lang="el-GR" dirty="0">
                <a:solidFill>
                  <a:schemeClr val="bg1"/>
                </a:solidFill>
              </a:rPr>
              <a:t>Διδακτικ</a:t>
            </a:r>
            <a:r>
              <a:rPr lang="en-US" dirty="0">
                <a:solidFill>
                  <a:schemeClr val="bg1"/>
                </a:solidFill>
              </a:rPr>
              <a:t>ή</a:t>
            </a:r>
            <a:r>
              <a:rPr lang="el-GR" dirty="0">
                <a:solidFill>
                  <a:schemeClr val="bg1"/>
                </a:solidFill>
              </a:rPr>
              <a:t> Εμπειρία: 316 έτη</a:t>
            </a:r>
          </a:p>
          <a:p>
            <a:pPr lvl="1">
              <a:buClr>
                <a:schemeClr val="accent1">
                  <a:lumMod val="20000"/>
                  <a:lumOff val="80000"/>
                </a:schemeClr>
              </a:buClr>
              <a:buSzPct val="60000"/>
            </a:pPr>
            <a:r>
              <a:rPr lang="en-US" dirty="0">
                <a:solidFill>
                  <a:schemeClr val="bg1"/>
                </a:solidFill>
              </a:rPr>
              <a:t> </a:t>
            </a:r>
            <a:r>
              <a:rPr lang="el-GR" dirty="0">
                <a:solidFill>
                  <a:schemeClr val="bg1"/>
                </a:solidFill>
              </a:rPr>
              <a:t>Μ.Ο. : 12 έτη (ν=26)</a:t>
            </a:r>
            <a:endParaRPr lang="en-US" dirty="0">
              <a:solidFill>
                <a:schemeClr val="bg1"/>
              </a:solidFill>
            </a:endParaRPr>
          </a:p>
          <a:p>
            <a:pPr>
              <a:buClr>
                <a:schemeClr val="accent1">
                  <a:lumMod val="20000"/>
                  <a:lumOff val="80000"/>
                </a:schemeClr>
              </a:buClr>
              <a:buSzPct val="60000"/>
            </a:pPr>
            <a:endParaRPr lang="en-US" dirty="0">
              <a:solidFill>
                <a:schemeClr val="bg1"/>
              </a:solidFill>
            </a:endParaRPr>
          </a:p>
        </p:txBody>
      </p:sp>
      <p:sp>
        <p:nvSpPr>
          <p:cNvPr id="3" name="TextBox 2">
            <a:extLst>
              <a:ext uri="{FF2B5EF4-FFF2-40B4-BE49-F238E27FC236}">
                <a16:creationId xmlns:a16="http://schemas.microsoft.com/office/drawing/2014/main" id="{BCEAFF18-399D-9543-007F-2C4A2F00668F}"/>
              </a:ext>
            </a:extLst>
          </p:cNvPr>
          <p:cNvSpPr txBox="1"/>
          <p:nvPr/>
        </p:nvSpPr>
        <p:spPr>
          <a:xfrm>
            <a:off x="74126" y="6488668"/>
            <a:ext cx="782587" cy="369332"/>
          </a:xfrm>
          <a:prstGeom prst="rect">
            <a:avLst/>
          </a:prstGeom>
          <a:noFill/>
        </p:spPr>
        <p:txBody>
          <a:bodyPr wrap="none" rtlCol="0">
            <a:spAutoFit/>
          </a:bodyPr>
          <a:lstStyle/>
          <a:p>
            <a:r>
              <a:rPr lang="el-GR" dirty="0">
                <a:latin typeface="Avenir Book" panose="02000503020000020003" pitchFamily="2" charset="0"/>
              </a:rPr>
              <a:t>15/22</a:t>
            </a:r>
            <a:endParaRPr lang="en-GR" dirty="0">
              <a:latin typeface="Avenir Book" panose="02000503020000020003" pitchFamily="2" charset="0"/>
            </a:endParaRPr>
          </a:p>
        </p:txBody>
      </p:sp>
    </p:spTree>
    <p:extLst>
      <p:ext uri="{BB962C8B-B14F-4D97-AF65-F5344CB8AC3E}">
        <p14:creationId xmlns:p14="http://schemas.microsoft.com/office/powerpoint/2010/main" val="22320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en logo&#10;&#10;AI-generated content may be incorrect.">
            <a:extLst>
              <a:ext uri="{FF2B5EF4-FFF2-40B4-BE49-F238E27FC236}">
                <a16:creationId xmlns:a16="http://schemas.microsoft.com/office/drawing/2014/main" id="{F5B3B9CE-3795-8F33-E345-73EFA7BD02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64" b="90565" l="17528" r="83489">
                        <a14:foregroundMark x1="28959" y1="30372" x2="28959" y2="30372"/>
                        <a14:foregroundMark x1="49111" y1="17011" x2="49111" y2="17011"/>
                        <a14:foregroundMark x1="50042" y1="8402" x2="50042" y2="8402"/>
                        <a14:foregroundMark x1="83489" y1="25551" x2="83489" y2="25551"/>
                        <a14:foregroundMark x1="50042" y1="90565" x2="50042" y2="90565"/>
                      </a14:backgroundRemoval>
                    </a14:imgEffect>
                  </a14:imgLayer>
                </a14:imgProps>
              </a:ext>
            </a:extLst>
          </a:blip>
          <a:srcRect l="9652" t="4676" r="10931" b="4676"/>
          <a:stretch/>
        </p:blipFill>
        <p:spPr>
          <a:xfrm>
            <a:off x="3527241" y="-103969"/>
            <a:ext cx="5050433" cy="7094965"/>
          </a:xfrm>
          <a:prstGeom prst="rect">
            <a:avLst/>
          </a:prstGeom>
        </p:spPr>
      </p:pic>
      <p:sp>
        <p:nvSpPr>
          <p:cNvPr id="11" name="Rectangle 10">
            <a:extLst>
              <a:ext uri="{FF2B5EF4-FFF2-40B4-BE49-F238E27FC236}">
                <a16:creationId xmlns:a16="http://schemas.microsoft.com/office/drawing/2014/main" id="{98C04534-905E-6E75-0DA0-BAC15FAEE090}"/>
              </a:ext>
            </a:extLst>
          </p:cNvPr>
          <p:cNvSpPr/>
          <p:nvPr/>
        </p:nvSpPr>
        <p:spPr>
          <a:xfrm>
            <a:off x="3401442" y="-304800"/>
            <a:ext cx="5307129" cy="7620000"/>
          </a:xfrm>
          <a:prstGeom prst="rect">
            <a:avLst/>
          </a:prstGeom>
          <a:solidFill>
            <a:schemeClr val="bg1">
              <a:alpha val="69089"/>
            </a:schemeClr>
          </a:solidFill>
          <a:ln>
            <a:noFill/>
          </a:ln>
          <a:effectLst>
            <a:outerShdw blurRad="50800" dist="508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Title 1"/>
          <p:cNvSpPr>
            <a:spLocks noGrp="1"/>
          </p:cNvSpPr>
          <p:nvPr>
            <p:ph type="title"/>
          </p:nvPr>
        </p:nvSpPr>
        <p:spPr/>
        <p:txBody>
          <a:bodyPr/>
          <a:lstStyle/>
          <a:p>
            <a:r>
              <a:rPr lang="el-GR" dirty="0"/>
              <a:t>Η συμβολή των γυναικών</a:t>
            </a:r>
            <a:endParaRPr lang="en-US" dirty="0"/>
          </a:p>
        </p:txBody>
      </p:sp>
      <p:sp>
        <p:nvSpPr>
          <p:cNvPr id="3" name="Content Placeholder 2"/>
          <p:cNvSpPr>
            <a:spLocks noGrp="1"/>
          </p:cNvSpPr>
          <p:nvPr>
            <p:ph sz="half" idx="1"/>
          </p:nvPr>
        </p:nvSpPr>
        <p:spPr/>
        <p:txBody>
          <a:bodyPr/>
          <a:lstStyle/>
          <a:p>
            <a:pPr marL="0" indent="0">
              <a:buNone/>
            </a:pPr>
            <a:endParaRPr lang="el-GR" dirty="0"/>
          </a:p>
          <a:p>
            <a:endParaRPr lang="el-GR"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153286967"/>
              </p:ext>
            </p:extLst>
          </p:nvPr>
        </p:nvGraphicFramePr>
        <p:xfrm>
          <a:off x="7115629" y="1804660"/>
          <a:ext cx="5181600" cy="48339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1823042294"/>
              </p:ext>
            </p:extLst>
          </p:nvPr>
        </p:nvGraphicFramePr>
        <p:xfrm>
          <a:off x="-214084" y="1825624"/>
          <a:ext cx="5184000" cy="48339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90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rectangular object with a white border&#10;&#10;AI-generated content may be incorrect.">
            <a:extLst>
              <a:ext uri="{FF2B5EF4-FFF2-40B4-BE49-F238E27FC236}">
                <a16:creationId xmlns:a16="http://schemas.microsoft.com/office/drawing/2014/main" id="{3C4064E7-94AA-FF27-7109-E5F41FC161C5}"/>
              </a:ext>
            </a:extLst>
          </p:cNvPr>
          <p:cNvPicPr>
            <a:picLocks noChangeAspect="1"/>
          </p:cNvPicPr>
          <p:nvPr/>
        </p:nvPicPr>
        <p:blipFill>
          <a:blip r:embed="rId3"/>
          <a:srcRect l="41949" r="-1"/>
          <a:stretch/>
        </p:blipFill>
        <p:spPr>
          <a:xfrm>
            <a:off x="0" y="0"/>
            <a:ext cx="6170261" cy="7107382"/>
          </a:xfrm>
          <a:prstGeom prst="rect">
            <a:avLst/>
          </a:prstGeom>
        </p:spPr>
      </p:pic>
      <p:sp>
        <p:nvSpPr>
          <p:cNvPr id="2" name="Title 1">
            <a:extLst>
              <a:ext uri="{FF2B5EF4-FFF2-40B4-BE49-F238E27FC236}">
                <a16:creationId xmlns:a16="http://schemas.microsoft.com/office/drawing/2014/main" id="{0B515039-EB8D-D448-BD6E-F27F217717EF}"/>
              </a:ext>
            </a:extLst>
          </p:cNvPr>
          <p:cNvSpPr>
            <a:spLocks noGrp="1"/>
          </p:cNvSpPr>
          <p:nvPr>
            <p:ph type="title"/>
          </p:nvPr>
        </p:nvSpPr>
        <p:spPr>
          <a:xfrm>
            <a:off x="27708" y="878322"/>
            <a:ext cx="10515600" cy="1325563"/>
          </a:xfrm>
        </p:spPr>
        <p:txBody>
          <a:bodyPr>
            <a:normAutofit/>
          </a:bodyPr>
          <a:lstStyle/>
          <a:p>
            <a:r>
              <a:rPr lang="el-GR" sz="4000" dirty="0"/>
              <a:t>Σπουδαστές</a:t>
            </a:r>
            <a:r>
              <a:rPr lang="en-US" sz="4000" dirty="0"/>
              <a:t> 2019-24</a:t>
            </a:r>
            <a:endParaRPr lang="en-GR" sz="4000" dirty="0"/>
          </a:p>
        </p:txBody>
      </p:sp>
      <p:sp>
        <p:nvSpPr>
          <p:cNvPr id="3" name="Content Placeholder 2">
            <a:extLst>
              <a:ext uri="{FF2B5EF4-FFF2-40B4-BE49-F238E27FC236}">
                <a16:creationId xmlns:a16="http://schemas.microsoft.com/office/drawing/2014/main" id="{49F060BF-CF34-1115-3DC1-C2F3B71B0E90}"/>
              </a:ext>
            </a:extLst>
          </p:cNvPr>
          <p:cNvSpPr>
            <a:spLocks noGrp="1"/>
          </p:cNvSpPr>
          <p:nvPr>
            <p:ph idx="1"/>
          </p:nvPr>
        </p:nvSpPr>
        <p:spPr>
          <a:xfrm>
            <a:off x="365209" y="2340406"/>
            <a:ext cx="4510809" cy="4351338"/>
          </a:xfrm>
        </p:spPr>
        <p:txBody>
          <a:bodyPr>
            <a:normAutofit/>
          </a:bodyPr>
          <a:lstStyle/>
          <a:p>
            <a:pPr algn="l"/>
            <a:r>
              <a:rPr lang="el-GR" b="0" i="0" u="none" strike="noStrike" dirty="0">
                <a:solidFill>
                  <a:srgbClr val="000000"/>
                </a:solidFill>
                <a:effectLst/>
                <a:latin typeface="+mj-lt"/>
              </a:rPr>
              <a:t>107 εγγραφέντες </a:t>
            </a:r>
            <a:r>
              <a:rPr lang="en-US" b="0" i="0" u="none" strike="noStrike" dirty="0">
                <a:solidFill>
                  <a:srgbClr val="000000"/>
                </a:solidFill>
                <a:effectLst/>
                <a:latin typeface="+mj-lt"/>
              </a:rPr>
              <a:t>(19 </a:t>
            </a:r>
            <a:r>
              <a:rPr lang="el-GR" b="0" i="0" u="none" strike="noStrike" dirty="0">
                <a:solidFill>
                  <a:srgbClr val="000000"/>
                </a:solidFill>
                <a:effectLst/>
                <a:latin typeface="+mj-lt"/>
              </a:rPr>
              <a:t>τρέχοντες)</a:t>
            </a:r>
          </a:p>
          <a:p>
            <a:pPr algn="l"/>
            <a:endParaRPr lang="el-GR" b="0" i="0" u="none" strike="noStrike" dirty="0">
              <a:solidFill>
                <a:srgbClr val="000000"/>
              </a:solidFill>
              <a:effectLst/>
              <a:latin typeface="+mj-lt"/>
            </a:endParaRPr>
          </a:p>
          <a:p>
            <a:pPr algn="l"/>
            <a:r>
              <a:rPr lang="el-GR" b="0" i="0" u="none" strike="noStrike" dirty="0">
                <a:solidFill>
                  <a:srgbClr val="000000"/>
                </a:solidFill>
                <a:effectLst/>
                <a:latin typeface="+mj-lt"/>
              </a:rPr>
              <a:t>21 διπλωματικές </a:t>
            </a:r>
          </a:p>
          <a:p>
            <a:pPr algn="l"/>
            <a:endParaRPr lang="el-GR" b="0" i="0" u="none" strike="noStrike" dirty="0">
              <a:solidFill>
                <a:srgbClr val="000000"/>
              </a:solidFill>
              <a:effectLst/>
              <a:latin typeface="+mj-lt"/>
            </a:endParaRPr>
          </a:p>
          <a:p>
            <a:pPr algn="l"/>
            <a:r>
              <a:rPr lang="el-GR" b="0" i="0" u="none" strike="noStrike" dirty="0">
                <a:solidFill>
                  <a:srgbClr val="000000"/>
                </a:solidFill>
                <a:effectLst/>
                <a:latin typeface="+mj-lt"/>
              </a:rPr>
              <a:t>70 απόφοιτοι</a:t>
            </a:r>
          </a:p>
          <a:p>
            <a:pPr algn="l"/>
            <a:endParaRPr lang="el-GR" b="0" i="0" u="none" strike="noStrike" dirty="0">
              <a:solidFill>
                <a:srgbClr val="000000"/>
              </a:solidFill>
              <a:effectLst/>
              <a:latin typeface="+mj-lt"/>
            </a:endParaRPr>
          </a:p>
          <a:p>
            <a:pPr algn="l"/>
            <a:r>
              <a:rPr lang="el-GR" dirty="0">
                <a:solidFill>
                  <a:srgbClr val="000000"/>
                </a:solidFill>
                <a:latin typeface="+mj-lt"/>
              </a:rPr>
              <a:t>3</a:t>
            </a:r>
            <a:r>
              <a:rPr lang="el-GR" b="0" i="0" u="none" strike="noStrike" dirty="0">
                <a:solidFill>
                  <a:srgbClr val="000000"/>
                </a:solidFill>
                <a:effectLst/>
                <a:latin typeface="+mj-lt"/>
              </a:rPr>
              <a:t> διαγραφές</a:t>
            </a:r>
          </a:p>
        </p:txBody>
      </p:sp>
      <p:sp>
        <p:nvSpPr>
          <p:cNvPr id="4" name="TextBox 3">
            <a:extLst>
              <a:ext uri="{FF2B5EF4-FFF2-40B4-BE49-F238E27FC236}">
                <a16:creationId xmlns:a16="http://schemas.microsoft.com/office/drawing/2014/main" id="{F87DDBE9-4585-2F44-02E4-2160A80DDB40}"/>
              </a:ext>
            </a:extLst>
          </p:cNvPr>
          <p:cNvSpPr txBox="1"/>
          <p:nvPr/>
        </p:nvSpPr>
        <p:spPr>
          <a:xfrm>
            <a:off x="11411712" y="6437376"/>
            <a:ext cx="782587" cy="369332"/>
          </a:xfrm>
          <a:prstGeom prst="rect">
            <a:avLst/>
          </a:prstGeom>
          <a:noFill/>
        </p:spPr>
        <p:txBody>
          <a:bodyPr wrap="none" rtlCol="0">
            <a:spAutoFit/>
          </a:bodyPr>
          <a:lstStyle/>
          <a:p>
            <a:r>
              <a:rPr lang="el-GR" dirty="0">
                <a:latin typeface="Avenir Book" panose="02000503020000020003" pitchFamily="2" charset="0"/>
              </a:rPr>
              <a:t>17/22</a:t>
            </a:r>
            <a:endParaRPr lang="en-GR" dirty="0">
              <a:latin typeface="Avenir Book" panose="02000503020000020003" pitchFamily="2" charset="0"/>
            </a:endParaRPr>
          </a:p>
        </p:txBody>
      </p:sp>
      <p:graphicFrame>
        <p:nvGraphicFramePr>
          <p:cNvPr id="5" name="Chart 4">
            <a:extLst>
              <a:ext uri="{FF2B5EF4-FFF2-40B4-BE49-F238E27FC236}">
                <a16:creationId xmlns:a16="http://schemas.microsoft.com/office/drawing/2014/main" id="{A7B3F61C-74E0-075E-D865-CEC7F9E7EBC6}"/>
              </a:ext>
            </a:extLst>
          </p:cNvPr>
          <p:cNvGraphicFramePr>
            <a:graphicFrameLocks/>
          </p:cNvGraphicFramePr>
          <p:nvPr>
            <p:extLst>
              <p:ext uri="{D42A27DB-BD31-4B8C-83A1-F6EECF244321}">
                <p14:modId xmlns:p14="http://schemas.microsoft.com/office/powerpoint/2010/main" val="2163871682"/>
              </p:ext>
            </p:extLst>
          </p:nvPr>
        </p:nvGraphicFramePr>
        <p:xfrm>
          <a:off x="5349009" y="1831975"/>
          <a:ext cx="7188200" cy="46609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7406BBB-2560-BAB4-311C-677B79C4D77F}"/>
              </a:ext>
            </a:extLst>
          </p:cNvPr>
          <p:cNvSpPr txBox="1"/>
          <p:nvPr/>
        </p:nvSpPr>
        <p:spPr>
          <a:xfrm>
            <a:off x="7148943" y="935181"/>
            <a:ext cx="3498273" cy="461665"/>
          </a:xfrm>
          <a:prstGeom prst="rect">
            <a:avLst/>
          </a:prstGeom>
          <a:noFill/>
        </p:spPr>
        <p:txBody>
          <a:bodyPr wrap="square" rtlCol="0">
            <a:spAutoFit/>
          </a:bodyPr>
          <a:lstStyle/>
          <a:p>
            <a:r>
              <a:rPr lang="el-GR" sz="2400" b="1" dirty="0">
                <a:solidFill>
                  <a:schemeClr val="accent1">
                    <a:lumMod val="75000"/>
                  </a:schemeClr>
                </a:solidFill>
              </a:rPr>
              <a:t>Ειδικότητες Σπουδαστών </a:t>
            </a:r>
            <a:endParaRPr lang="en-GR" sz="2400" b="1" dirty="0">
              <a:solidFill>
                <a:schemeClr val="accent1">
                  <a:lumMod val="75000"/>
                </a:schemeClr>
              </a:solidFill>
            </a:endParaRPr>
          </a:p>
        </p:txBody>
      </p:sp>
    </p:spTree>
    <p:extLst>
      <p:ext uri="{BB962C8B-B14F-4D97-AF65-F5344CB8AC3E}">
        <p14:creationId xmlns:p14="http://schemas.microsoft.com/office/powerpoint/2010/main" val="17919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8EDE7-6F36-3B44-D87F-EBCDA164379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CB5FC25-6DAE-C5A4-7CA8-739006BF2D97}"/>
              </a:ext>
            </a:extLst>
          </p:cNvPr>
          <p:cNvGrpSpPr/>
          <p:nvPr/>
        </p:nvGrpSpPr>
        <p:grpSpPr>
          <a:xfrm>
            <a:off x="-950976" y="164592"/>
            <a:ext cx="13880592" cy="7188846"/>
            <a:chOff x="-6720512" y="1586778"/>
            <a:chExt cx="11440391" cy="5596966"/>
          </a:xfrm>
        </p:grpSpPr>
        <p:pic>
          <p:nvPicPr>
            <p:cNvPr id="1026" name="Picture 2" descr="The difference between budget and budgeting - a beginner's guide">
              <a:extLst>
                <a:ext uri="{FF2B5EF4-FFF2-40B4-BE49-F238E27FC236}">
                  <a16:creationId xmlns:a16="http://schemas.microsoft.com/office/drawing/2014/main" id="{00DAC25B-DCE9-811F-CC3E-38B11F264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721" y="1833139"/>
              <a:ext cx="10896600" cy="50419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1E3BB667-9AD9-6C53-53F6-F5A4DDC6CF3E}"/>
                </a:ext>
              </a:extLst>
            </p:cNvPr>
            <p:cNvSpPr/>
            <p:nvPr/>
          </p:nvSpPr>
          <p:spPr>
            <a:xfrm>
              <a:off x="-6720512" y="1586778"/>
              <a:ext cx="10896600" cy="5596966"/>
            </a:xfrm>
            <a:prstGeom prst="roundRect">
              <a:avLst/>
            </a:prstGeom>
            <a:solidFill>
              <a:schemeClr val="bg1">
                <a:alpha val="884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sp>
        <p:nvSpPr>
          <p:cNvPr id="2" name="Title 1">
            <a:extLst>
              <a:ext uri="{FF2B5EF4-FFF2-40B4-BE49-F238E27FC236}">
                <a16:creationId xmlns:a16="http://schemas.microsoft.com/office/drawing/2014/main" id="{12509B76-5B3F-AA70-4F0D-7E45B2DC2749}"/>
              </a:ext>
            </a:extLst>
          </p:cNvPr>
          <p:cNvSpPr>
            <a:spLocks noGrp="1"/>
          </p:cNvSpPr>
          <p:nvPr>
            <p:ph type="title"/>
          </p:nvPr>
        </p:nvSpPr>
        <p:spPr/>
        <p:txBody>
          <a:bodyPr/>
          <a:lstStyle/>
          <a:p>
            <a:r>
              <a:rPr lang="el-GR" dirty="0"/>
              <a:t>Χρηματοδότηση</a:t>
            </a:r>
            <a:r>
              <a:rPr lang="en-US" dirty="0"/>
              <a:t> – </a:t>
            </a:r>
            <a:r>
              <a:rPr lang="el-GR" dirty="0"/>
              <a:t>προϋπολογισμός</a:t>
            </a:r>
            <a:endParaRPr lang="en-GR" dirty="0"/>
          </a:p>
        </p:txBody>
      </p:sp>
      <p:sp>
        <p:nvSpPr>
          <p:cNvPr id="3" name="Content Placeholder 2">
            <a:extLst>
              <a:ext uri="{FF2B5EF4-FFF2-40B4-BE49-F238E27FC236}">
                <a16:creationId xmlns:a16="http://schemas.microsoft.com/office/drawing/2014/main" id="{B5CE21D7-2FC0-F8F0-EC41-9F8E3CAEBE6D}"/>
              </a:ext>
            </a:extLst>
          </p:cNvPr>
          <p:cNvSpPr>
            <a:spLocks noGrp="1"/>
          </p:cNvSpPr>
          <p:nvPr>
            <p:ph idx="1"/>
          </p:nvPr>
        </p:nvSpPr>
        <p:spPr>
          <a:xfrm>
            <a:off x="1690254" y="2041901"/>
            <a:ext cx="9750137" cy="3993773"/>
          </a:xfrm>
        </p:spPr>
        <p:txBody>
          <a:bodyPr>
            <a:normAutofit fontScale="85000" lnSpcReduction="20000"/>
          </a:bodyPr>
          <a:lstStyle/>
          <a:p>
            <a:pPr>
              <a:lnSpc>
                <a:spcPct val="200000"/>
              </a:lnSpc>
            </a:pPr>
            <a:r>
              <a:rPr lang="el-GR" dirty="0">
                <a:solidFill>
                  <a:schemeClr val="accent6">
                    <a:lumMod val="50000"/>
                  </a:schemeClr>
                </a:solidFill>
              </a:rPr>
              <a:t>Έσοδα από δίδακτρα: 					</a:t>
            </a:r>
            <a:r>
              <a:rPr lang="el-GR" sz="3300" dirty="0">
                <a:solidFill>
                  <a:schemeClr val="accent6">
                    <a:lumMod val="50000"/>
                  </a:schemeClr>
                </a:solidFill>
              </a:rPr>
              <a:t>280.000</a:t>
            </a:r>
            <a:r>
              <a:rPr lang="en-GR" sz="3300" b="0" i="0" u="none" strike="noStrike" dirty="0">
                <a:solidFill>
                  <a:schemeClr val="accent6">
                    <a:lumMod val="50000"/>
                  </a:schemeClr>
                </a:solidFill>
                <a:effectLst/>
                <a:latin typeface="Google Sans"/>
              </a:rPr>
              <a:t>€</a:t>
            </a:r>
            <a:endParaRPr lang="el-GR" dirty="0">
              <a:solidFill>
                <a:schemeClr val="accent6">
                  <a:lumMod val="50000"/>
                </a:schemeClr>
              </a:solidFill>
            </a:endParaRPr>
          </a:p>
          <a:p>
            <a:pPr>
              <a:lnSpc>
                <a:spcPct val="200000"/>
              </a:lnSpc>
            </a:pPr>
            <a:r>
              <a:rPr lang="en-GR" dirty="0">
                <a:solidFill>
                  <a:srgbClr val="FF0000"/>
                </a:solidFill>
              </a:rPr>
              <a:t>Y</a:t>
            </a:r>
            <a:r>
              <a:rPr lang="el-GR" dirty="0">
                <a:solidFill>
                  <a:srgbClr val="FF0000"/>
                </a:solidFill>
              </a:rPr>
              <a:t>ποτροφίες</a:t>
            </a:r>
            <a:r>
              <a:rPr lang="en-US" dirty="0">
                <a:solidFill>
                  <a:srgbClr val="FF0000"/>
                </a:solidFill>
              </a:rPr>
              <a:t>/</a:t>
            </a:r>
            <a:r>
              <a:rPr lang="el-GR" dirty="0">
                <a:solidFill>
                  <a:srgbClr val="FF0000"/>
                </a:solidFill>
              </a:rPr>
              <a:t>απαλλαγ</a:t>
            </a:r>
            <a:r>
              <a:rPr lang="en-US" dirty="0" err="1">
                <a:solidFill>
                  <a:srgbClr val="FF0000"/>
                </a:solidFill>
              </a:rPr>
              <a:t>έ</a:t>
            </a:r>
            <a:r>
              <a:rPr lang="el-GR" dirty="0">
                <a:solidFill>
                  <a:srgbClr val="FF0000"/>
                </a:solidFill>
              </a:rPr>
              <a:t>ς διδάκτρων:      40.000</a:t>
            </a:r>
            <a:r>
              <a:rPr lang="en-GR" b="0" i="0" u="none" strike="noStrike" dirty="0">
                <a:solidFill>
                  <a:srgbClr val="FF0000"/>
                </a:solidFill>
                <a:effectLst/>
                <a:latin typeface="Google Sans"/>
              </a:rPr>
              <a:t>€</a:t>
            </a:r>
            <a:endParaRPr lang="el-GR" dirty="0">
              <a:solidFill>
                <a:srgbClr val="FF0000"/>
              </a:solidFill>
            </a:endParaRPr>
          </a:p>
          <a:p>
            <a:pPr>
              <a:lnSpc>
                <a:spcPct val="200000"/>
              </a:lnSpc>
            </a:pPr>
            <a:r>
              <a:rPr lang="en-US" dirty="0">
                <a:solidFill>
                  <a:srgbClr val="FF0000"/>
                </a:solidFill>
              </a:rPr>
              <a:t>A</a:t>
            </a:r>
            <a:r>
              <a:rPr lang="el-GR" dirty="0">
                <a:solidFill>
                  <a:srgbClr val="FF0000"/>
                </a:solidFill>
              </a:rPr>
              <a:t>ναλώσιμα εργαστηρίων/εξοπλισμός:  25.000</a:t>
            </a:r>
            <a:r>
              <a:rPr lang="en-GR" b="0" i="0" u="none" strike="noStrike" dirty="0">
                <a:solidFill>
                  <a:srgbClr val="FF0000"/>
                </a:solidFill>
                <a:effectLst/>
                <a:latin typeface="Google Sans"/>
              </a:rPr>
              <a:t>€</a:t>
            </a:r>
            <a:endParaRPr lang="el-GR" dirty="0">
              <a:solidFill>
                <a:srgbClr val="FF0000"/>
              </a:solidFill>
            </a:endParaRPr>
          </a:p>
          <a:p>
            <a:pPr>
              <a:lnSpc>
                <a:spcPct val="200000"/>
              </a:lnSpc>
            </a:pPr>
            <a:r>
              <a:rPr lang="el-GR" dirty="0">
                <a:solidFill>
                  <a:srgbClr val="FF0000"/>
                </a:solidFill>
              </a:rPr>
              <a:t>Συνεισφορές (ΕΛΚΕ, ΠΚ, ΕΙΕ):                105.000</a:t>
            </a:r>
            <a:r>
              <a:rPr lang="en-GR" b="0" i="0" u="none" strike="noStrike" dirty="0">
                <a:solidFill>
                  <a:srgbClr val="FF0000"/>
                </a:solidFill>
                <a:effectLst/>
                <a:latin typeface="Google Sans"/>
              </a:rPr>
              <a:t>€</a:t>
            </a:r>
            <a:endParaRPr lang="el-GR" dirty="0">
              <a:solidFill>
                <a:srgbClr val="FF0000"/>
              </a:solidFill>
            </a:endParaRPr>
          </a:p>
          <a:p>
            <a:pPr>
              <a:lnSpc>
                <a:spcPct val="200000"/>
              </a:lnSpc>
            </a:pPr>
            <a:r>
              <a:rPr lang="el-GR" dirty="0">
                <a:solidFill>
                  <a:srgbClr val="FF0000"/>
                </a:solidFill>
              </a:rPr>
              <a:t>Πληρωμές προσωπικού:</a:t>
            </a:r>
          </a:p>
        </p:txBody>
      </p:sp>
      <p:sp>
        <p:nvSpPr>
          <p:cNvPr id="4" name="Right Brace 3">
            <a:extLst>
              <a:ext uri="{FF2B5EF4-FFF2-40B4-BE49-F238E27FC236}">
                <a16:creationId xmlns:a16="http://schemas.microsoft.com/office/drawing/2014/main" id="{9C94986E-EFDA-EDA9-EDF3-AE5498FAF633}"/>
              </a:ext>
            </a:extLst>
          </p:cNvPr>
          <p:cNvSpPr/>
          <p:nvPr/>
        </p:nvSpPr>
        <p:spPr>
          <a:xfrm>
            <a:off x="8247888" y="3110820"/>
            <a:ext cx="366525" cy="214668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6" name="TextBox 5">
            <a:extLst>
              <a:ext uri="{FF2B5EF4-FFF2-40B4-BE49-F238E27FC236}">
                <a16:creationId xmlns:a16="http://schemas.microsoft.com/office/drawing/2014/main" id="{526901BB-3887-DBA6-C57B-D57ED52D301B}"/>
              </a:ext>
            </a:extLst>
          </p:cNvPr>
          <p:cNvSpPr txBox="1"/>
          <p:nvPr/>
        </p:nvSpPr>
        <p:spPr>
          <a:xfrm>
            <a:off x="9062282" y="3911862"/>
            <a:ext cx="2262753" cy="523220"/>
          </a:xfrm>
          <a:prstGeom prst="rect">
            <a:avLst/>
          </a:prstGeom>
          <a:noFill/>
        </p:spPr>
        <p:txBody>
          <a:bodyPr wrap="square" rtlCol="0">
            <a:spAutoFit/>
          </a:bodyPr>
          <a:lstStyle/>
          <a:p>
            <a:r>
              <a:rPr lang="el-GR" sz="2800" dirty="0">
                <a:solidFill>
                  <a:srgbClr val="FF0000"/>
                </a:solidFill>
              </a:rPr>
              <a:t>1</a:t>
            </a:r>
            <a:r>
              <a:rPr lang="en-US" sz="2800" dirty="0">
                <a:solidFill>
                  <a:srgbClr val="FF0000"/>
                </a:solidFill>
              </a:rPr>
              <a:t>7</a:t>
            </a:r>
            <a:r>
              <a:rPr lang="el-GR" sz="2800" dirty="0">
                <a:solidFill>
                  <a:srgbClr val="FF0000"/>
                </a:solidFill>
              </a:rPr>
              <a:t>0.000</a:t>
            </a:r>
            <a:r>
              <a:rPr lang="en-GR" sz="2800" dirty="0">
                <a:solidFill>
                  <a:srgbClr val="FF0000"/>
                </a:solidFill>
              </a:rPr>
              <a:t>€</a:t>
            </a:r>
          </a:p>
        </p:txBody>
      </p:sp>
      <p:sp>
        <p:nvSpPr>
          <p:cNvPr id="5" name="TextBox 4">
            <a:extLst>
              <a:ext uri="{FF2B5EF4-FFF2-40B4-BE49-F238E27FC236}">
                <a16:creationId xmlns:a16="http://schemas.microsoft.com/office/drawing/2014/main" id="{1B669A6F-AFB7-2DFF-8ED4-6E2AC46A1AD8}"/>
              </a:ext>
            </a:extLst>
          </p:cNvPr>
          <p:cNvSpPr txBox="1"/>
          <p:nvPr/>
        </p:nvSpPr>
        <p:spPr>
          <a:xfrm>
            <a:off x="9062281" y="5513088"/>
            <a:ext cx="2262753" cy="523220"/>
          </a:xfrm>
          <a:prstGeom prst="rect">
            <a:avLst/>
          </a:prstGeom>
          <a:noFill/>
        </p:spPr>
        <p:txBody>
          <a:bodyPr wrap="square" rtlCol="0">
            <a:spAutoFit/>
          </a:bodyPr>
          <a:lstStyle/>
          <a:p>
            <a:r>
              <a:rPr lang="el-GR" sz="2800" dirty="0">
                <a:solidFill>
                  <a:srgbClr val="FF0000"/>
                </a:solidFill>
              </a:rPr>
              <a:t>100.000</a:t>
            </a:r>
            <a:r>
              <a:rPr lang="en-GR" sz="2800" dirty="0">
                <a:solidFill>
                  <a:srgbClr val="FF0000"/>
                </a:solidFill>
              </a:rPr>
              <a:t>€</a:t>
            </a:r>
          </a:p>
        </p:txBody>
      </p:sp>
    </p:spTree>
    <p:extLst>
      <p:ext uri="{BB962C8B-B14F-4D97-AF65-F5344CB8AC3E}">
        <p14:creationId xmlns:p14="http://schemas.microsoft.com/office/powerpoint/2010/main" val="4928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5382-07A6-4780-AE9F-E3EC2FBD833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40D54C9-70C7-4417-8D05-DD579575528F}"/>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681685D2-4E13-22F5-1236-D4BC3E69A3EA}"/>
              </a:ext>
            </a:extLst>
          </p:cNvPr>
          <p:cNvPicPr>
            <a:picLocks noChangeAspect="1"/>
          </p:cNvPicPr>
          <p:nvPr/>
        </p:nvPicPr>
        <p:blipFill>
          <a:blip r:embed="rId2"/>
          <a:stretch>
            <a:fillRect/>
          </a:stretch>
        </p:blipFill>
        <p:spPr>
          <a:xfrm>
            <a:off x="381" y="0"/>
            <a:ext cx="12191238" cy="6858000"/>
          </a:xfrm>
          <a:prstGeom prst="rect">
            <a:avLst/>
          </a:prstGeom>
        </p:spPr>
      </p:pic>
      <p:sp>
        <p:nvSpPr>
          <p:cNvPr id="5" name="TextBox 4">
            <a:extLst>
              <a:ext uri="{FF2B5EF4-FFF2-40B4-BE49-F238E27FC236}">
                <a16:creationId xmlns:a16="http://schemas.microsoft.com/office/drawing/2014/main" id="{2F5B10B0-A009-E66C-31F8-BC0DAD8982F0}"/>
              </a:ext>
            </a:extLst>
          </p:cNvPr>
          <p:cNvSpPr txBox="1"/>
          <p:nvPr/>
        </p:nvSpPr>
        <p:spPr>
          <a:xfrm>
            <a:off x="11448288" y="6437376"/>
            <a:ext cx="782587" cy="369332"/>
          </a:xfrm>
          <a:prstGeom prst="rect">
            <a:avLst/>
          </a:prstGeom>
          <a:noFill/>
        </p:spPr>
        <p:txBody>
          <a:bodyPr wrap="none" rtlCol="0">
            <a:spAutoFit/>
          </a:bodyPr>
          <a:lstStyle/>
          <a:p>
            <a:r>
              <a:rPr lang="el-GR" dirty="0">
                <a:latin typeface="Avenir Book" panose="02000503020000020003" pitchFamily="2" charset="0"/>
              </a:rPr>
              <a:t>19/22</a:t>
            </a:r>
            <a:endParaRPr lang="en-GR" dirty="0">
              <a:latin typeface="Avenir Book" panose="02000503020000020003" pitchFamily="2" charset="0"/>
            </a:endParaRPr>
          </a:p>
        </p:txBody>
      </p:sp>
    </p:spTree>
    <p:extLst>
      <p:ext uri="{BB962C8B-B14F-4D97-AF65-F5344CB8AC3E}">
        <p14:creationId xmlns:p14="http://schemas.microsoft.com/office/powerpoint/2010/main" val="75040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2960914" y="207660"/>
            <a:ext cx="8931161" cy="1325563"/>
          </a:xfrm>
          <a:ln>
            <a:noFill/>
          </a:ln>
        </p:spPr>
        <p:txBody>
          <a:bodyPr vert="horz" lIns="91440" tIns="45720" rIns="91440" bIns="45720" rtlCol="0">
            <a:normAutofit fontScale="92500"/>
          </a:bodyPr>
          <a:lstStyle/>
          <a:p>
            <a:pPr algn="r">
              <a:spcBef>
                <a:spcPts val="1000"/>
              </a:spcBef>
              <a:buClr>
                <a:srgbClr val="008F00"/>
              </a:buClr>
              <a:buSzPct val="70000"/>
            </a:pPr>
            <a:r>
              <a:rPr lang="el-GR" b="1" dirty="0">
                <a:latin typeface="+mn-lt"/>
                <a:ea typeface="+mn-ea"/>
                <a:cs typeface="+mn-cs"/>
              </a:rPr>
              <a:t> Σύγχρονη Ογκολογία</a:t>
            </a:r>
            <a:endParaRPr lang="en-US" b="1" dirty="0">
              <a:latin typeface="+mn-lt"/>
              <a:ea typeface="+mn-ea"/>
              <a:cs typeface="+mn-cs"/>
            </a:endParaRPr>
          </a:p>
        </p:txBody>
      </p:sp>
      <p:sp>
        <p:nvSpPr>
          <p:cNvPr id="3" name="Content Placeholder 2"/>
          <p:cNvSpPr>
            <a:spLocks noGrp="1"/>
          </p:cNvSpPr>
          <p:nvPr>
            <p:ph idx="1"/>
          </p:nvPr>
        </p:nvSpPr>
        <p:spPr/>
        <p:txBody>
          <a:bodyPr vert="horz" lIns="91440" tIns="45720" rIns="91440" bIns="45720" rtlCol="0">
            <a:normAutofit/>
          </a:bodyPr>
          <a:lstStyle/>
          <a:p>
            <a:endParaRPr lang="el-GR" dirty="0"/>
          </a:p>
          <a:p>
            <a:endParaRPr lang="el-GR" dirty="0"/>
          </a:p>
          <a:p>
            <a:endParaRPr lang="en-US" dirty="0"/>
          </a:p>
          <a:p>
            <a:endParaRPr lang="en-US" dirty="0"/>
          </a:p>
          <a:p>
            <a:endParaRPr lang="en-US" dirty="0"/>
          </a:p>
        </p:txBody>
      </p:sp>
      <p:sp>
        <p:nvSpPr>
          <p:cNvPr id="4" name="Content Placeholder 3"/>
          <p:cNvSpPr txBox="1">
            <a:spLocks/>
          </p:cNvSpPr>
          <p:nvPr/>
        </p:nvSpPr>
        <p:spPr>
          <a:xfrm>
            <a:off x="5833871" y="1652956"/>
            <a:ext cx="6098543" cy="5174900"/>
          </a:xfrm>
          <a:prstGeom prst="rect">
            <a:avLst/>
          </a:prstGeom>
        </p:spPr>
        <p:txBody>
          <a:bodyPr vert="horz" lIns="91440" tIns="45720" rIns="91440" bIns="45720" rtlCol="0" anchor="ctr">
            <a:normAutofit/>
          </a:bodyPr>
          <a:lstStyle>
            <a:lvl1pPr marL="228600" indent="-228600">
              <a:lnSpc>
                <a:spcPct val="90000"/>
              </a:lnSpc>
              <a:spcBef>
                <a:spcPts val="1000"/>
              </a:spcBef>
              <a:buClr>
                <a:srgbClr val="008F00"/>
              </a:buClr>
              <a:buSzPct val="70000"/>
              <a:buFont typeface=".HiraKakuInterface-W3" charset="-128"/>
              <a:buChar char="▷"/>
              <a:defRPr sz="2800"/>
            </a:lvl1pPr>
          </a:lstStyle>
          <a:p>
            <a:pPr marL="0" indent="0" algn="r">
              <a:buNone/>
            </a:pPr>
            <a:r>
              <a:rPr lang="el-GR" dirty="0"/>
              <a:t> Ασφάλεια - Εκλογίκευση</a:t>
            </a:r>
            <a:endParaRPr lang="en-US" dirty="0"/>
          </a:p>
          <a:p>
            <a:pPr marL="0" indent="0" algn="r">
              <a:buNone/>
            </a:pPr>
            <a:endParaRPr lang="en-US" dirty="0"/>
          </a:p>
          <a:p>
            <a:pPr marL="0" indent="0" algn="r">
              <a:buNone/>
            </a:pPr>
            <a:r>
              <a:rPr lang="el-GR" dirty="0"/>
              <a:t>Υψηλή τεχνολογία / κόστος </a:t>
            </a:r>
            <a:endParaRPr lang="en-GB" dirty="0"/>
          </a:p>
          <a:p>
            <a:pPr marL="0" indent="0" algn="r">
              <a:buNone/>
            </a:pPr>
            <a:r>
              <a:rPr lang="el-GR" dirty="0"/>
              <a:t> </a:t>
            </a:r>
            <a:endParaRPr lang="en-GB" dirty="0"/>
          </a:p>
          <a:p>
            <a:pPr marL="0" indent="0" algn="r">
              <a:buNone/>
            </a:pPr>
            <a:r>
              <a:rPr lang="en-US" b="1" dirty="0"/>
              <a:t>Multimodality </a:t>
            </a:r>
            <a:r>
              <a:rPr lang="el-GR" b="1" dirty="0"/>
              <a:t>- </a:t>
            </a:r>
            <a:r>
              <a:rPr lang="en-US" b="1" dirty="0"/>
              <a:t>multidisciplinarity</a:t>
            </a:r>
          </a:p>
          <a:p>
            <a:pPr marL="0" indent="0" algn="r">
              <a:buNone/>
            </a:pPr>
            <a:endParaRPr lang="en-US" dirty="0"/>
          </a:p>
          <a:p>
            <a:pPr marL="0" indent="0" algn="r">
              <a:buNone/>
            </a:pPr>
            <a:r>
              <a:rPr lang="el-GR" dirty="0"/>
              <a:t>Υπερεξειδίκευση</a:t>
            </a:r>
            <a:endParaRPr lang="en-US" dirty="0"/>
          </a:p>
          <a:p>
            <a:pPr marL="0" indent="0" algn="r">
              <a:buNone/>
            </a:pPr>
            <a:endParaRPr lang="en-GB" dirty="0"/>
          </a:p>
          <a:p>
            <a:pPr marL="0" indent="0" algn="r">
              <a:buNone/>
            </a:pPr>
            <a:r>
              <a:rPr lang="el-GR" dirty="0"/>
              <a:t>Ολιστική προσέγγιση</a:t>
            </a:r>
            <a:endParaRPr lang="en-US" dirty="0"/>
          </a:p>
          <a:p>
            <a:pPr marL="0" indent="0" algn="r">
              <a:buNone/>
            </a:pPr>
            <a:endParaRPr lang="en-US" dirty="0"/>
          </a:p>
        </p:txBody>
      </p:sp>
      <p:sp>
        <p:nvSpPr>
          <p:cNvPr id="5" name="TextBox 4">
            <a:extLst>
              <a:ext uri="{FF2B5EF4-FFF2-40B4-BE49-F238E27FC236}">
                <a16:creationId xmlns:a16="http://schemas.microsoft.com/office/drawing/2014/main" id="{082EAFF0-3C68-1B4C-101F-7F43E8F52E3F}"/>
              </a:ext>
            </a:extLst>
          </p:cNvPr>
          <p:cNvSpPr txBox="1"/>
          <p:nvPr/>
        </p:nvSpPr>
        <p:spPr>
          <a:xfrm>
            <a:off x="11539728" y="6437376"/>
            <a:ext cx="654346" cy="369332"/>
          </a:xfrm>
          <a:prstGeom prst="rect">
            <a:avLst/>
          </a:prstGeom>
          <a:noFill/>
        </p:spPr>
        <p:txBody>
          <a:bodyPr wrap="none" rtlCol="0">
            <a:spAutoFit/>
          </a:bodyPr>
          <a:lstStyle/>
          <a:p>
            <a:r>
              <a:rPr lang="el-GR" dirty="0">
                <a:latin typeface="Avenir Book" panose="02000503020000020003" pitchFamily="2" charset="0"/>
              </a:rPr>
              <a:t>2/22</a:t>
            </a:r>
            <a:endParaRPr lang="en-GR" dirty="0">
              <a:latin typeface="Avenir Book" panose="02000503020000020003" pitchFamily="2" charset="0"/>
            </a:endParaRPr>
          </a:p>
        </p:txBody>
      </p:sp>
    </p:spTree>
    <p:extLst>
      <p:ext uri="{BB962C8B-B14F-4D97-AF65-F5344CB8AC3E}">
        <p14:creationId xmlns:p14="http://schemas.microsoft.com/office/powerpoint/2010/main" val="168664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462B85AB-29B4-4A44-81E9-DA427AE83890}"/>
              </a:ext>
            </a:extLst>
          </p:cNvPr>
          <p:cNvSpPr>
            <a:spLocks noGrp="1" noChangeArrowheads="1"/>
          </p:cNvSpPr>
          <p:nvPr>
            <p:ph type="ctrTitle"/>
          </p:nvPr>
        </p:nvSpPr>
        <p:spPr bwMode="auto">
          <a:xfrm>
            <a:off x="440267" y="700695"/>
            <a:ext cx="7366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br>
              <a:rPr kumimoji="0" lang="el-GR" altLang="en-US" sz="2800" i="0" u="none" strike="noStrike" cap="none" normalizeH="0" baseline="0" dirty="0">
                <a:ln>
                  <a:noFill/>
                </a:ln>
                <a:solidFill>
                  <a:schemeClr val="accent1">
                    <a:lumMod val="75000"/>
                  </a:schemeClr>
                </a:solidFill>
                <a:effectLst/>
                <a:ea typeface="Times New Roman" panose="02020603050405020304" pitchFamily="18" charset="0"/>
              </a:rPr>
            </a:br>
            <a:r>
              <a:rPr kumimoji="0" lang="el-GR" altLang="en-US" sz="2800" i="0" u="none" strike="noStrike" cap="none" normalizeH="0" baseline="0" dirty="0">
                <a:ln>
                  <a:noFill/>
                </a:ln>
                <a:solidFill>
                  <a:schemeClr val="accent1">
                    <a:lumMod val="75000"/>
                  </a:schemeClr>
                </a:solidFill>
                <a:effectLst/>
                <a:ea typeface="Times New Roman" panose="02020603050405020304" pitchFamily="18" charset="0"/>
              </a:rPr>
              <a:t>Οι εγγραφές </a:t>
            </a:r>
            <a:r>
              <a:rPr lang="el-GR" altLang="en-US" sz="2800" dirty="0">
                <a:solidFill>
                  <a:schemeClr val="accent1">
                    <a:lumMod val="75000"/>
                  </a:schemeClr>
                </a:solidFill>
                <a:ea typeface="Times New Roman" panose="02020603050405020304" pitchFamily="18" charset="0"/>
              </a:rPr>
              <a:t>στο Συνέδριο ή</a:t>
            </a:r>
            <a:r>
              <a:rPr kumimoji="0" lang="el-GR" altLang="en-US" sz="2800" i="0" u="none" strike="noStrike" cap="none" normalizeH="0" baseline="0" dirty="0">
                <a:ln>
                  <a:noFill/>
                </a:ln>
                <a:solidFill>
                  <a:schemeClr val="accent1">
                    <a:lumMod val="75000"/>
                  </a:schemeClr>
                </a:solidFill>
                <a:effectLst/>
                <a:ea typeface="Times New Roman" panose="02020603050405020304" pitchFamily="18" charset="0"/>
              </a:rPr>
              <a:t>ταν 450 από τις παρακάτω ειδικότητες</a:t>
            </a:r>
            <a:br>
              <a:rPr kumimoji="0" lang="el-GR" altLang="en-US" sz="2000" i="0" u="none" strike="noStrike" cap="none" normalizeH="0" baseline="0" dirty="0">
                <a:ln>
                  <a:noFill/>
                </a:ln>
                <a:solidFill>
                  <a:schemeClr val="accent1">
                    <a:lumMod val="75000"/>
                  </a:schemeClr>
                </a:solidFill>
                <a:effectLst/>
                <a:latin typeface="+mn-lt"/>
                <a:ea typeface="Times New Roman" panose="02020603050405020304" pitchFamily="18" charset="0"/>
              </a:rPr>
            </a:br>
            <a:br>
              <a:rPr kumimoji="0" lang="el-GR" altLang="en-US" sz="2000" i="0" u="none" strike="noStrike" cap="none" normalizeH="0" baseline="0" dirty="0">
                <a:ln>
                  <a:noFill/>
                </a:ln>
                <a:solidFill>
                  <a:schemeClr val="accent1">
                    <a:lumMod val="75000"/>
                  </a:schemeClr>
                </a:solidFill>
                <a:effectLst/>
                <a:latin typeface="+mn-lt"/>
                <a:ea typeface="Times New Roman" panose="02020603050405020304" pitchFamily="18" charset="0"/>
              </a:rPr>
            </a:br>
            <a:endParaRPr kumimoji="0" lang="en-US" altLang="en-US" sz="2000" i="0" u="none" strike="noStrike" cap="none" normalizeH="0" baseline="0" dirty="0">
              <a:ln>
                <a:noFill/>
              </a:ln>
              <a:solidFill>
                <a:schemeClr val="accent1">
                  <a:lumMod val="75000"/>
                </a:schemeClr>
              </a:solidFill>
              <a:effectLst/>
              <a:latin typeface="+mn-lt"/>
            </a:endParaRPr>
          </a:p>
        </p:txBody>
      </p:sp>
      <p:graphicFrame>
        <p:nvGraphicFramePr>
          <p:cNvPr id="14" name="Table 13">
            <a:extLst>
              <a:ext uri="{FF2B5EF4-FFF2-40B4-BE49-F238E27FC236}">
                <a16:creationId xmlns:a16="http://schemas.microsoft.com/office/drawing/2014/main" id="{B816FC4E-605B-41C9-A4C0-80C6CD55216D}"/>
              </a:ext>
            </a:extLst>
          </p:cNvPr>
          <p:cNvGraphicFramePr>
            <a:graphicFrameLocks noGrp="1"/>
          </p:cNvGraphicFramePr>
          <p:nvPr>
            <p:extLst>
              <p:ext uri="{D42A27DB-BD31-4B8C-83A1-F6EECF244321}">
                <p14:modId xmlns:p14="http://schemas.microsoft.com/office/powerpoint/2010/main" val="3590017039"/>
              </p:ext>
            </p:extLst>
          </p:nvPr>
        </p:nvGraphicFramePr>
        <p:xfrm>
          <a:off x="186267" y="2462045"/>
          <a:ext cx="8257387" cy="3747019"/>
        </p:xfrm>
        <a:graphic>
          <a:graphicData uri="http://schemas.openxmlformats.org/drawingml/2006/table">
            <a:tbl>
              <a:tblPr>
                <a:tableStyleId>{2D5ABB26-0587-4C30-8999-92F81FD0307C}</a:tableStyleId>
              </a:tblPr>
              <a:tblGrid>
                <a:gridCol w="2677769">
                  <a:extLst>
                    <a:ext uri="{9D8B030D-6E8A-4147-A177-3AD203B41FA5}">
                      <a16:colId xmlns:a16="http://schemas.microsoft.com/office/drawing/2014/main" val="3627083337"/>
                    </a:ext>
                  </a:extLst>
                </a:gridCol>
                <a:gridCol w="2630994">
                  <a:extLst>
                    <a:ext uri="{9D8B030D-6E8A-4147-A177-3AD203B41FA5}">
                      <a16:colId xmlns:a16="http://schemas.microsoft.com/office/drawing/2014/main" val="543495817"/>
                    </a:ext>
                  </a:extLst>
                </a:gridCol>
                <a:gridCol w="2948624">
                  <a:extLst>
                    <a:ext uri="{9D8B030D-6E8A-4147-A177-3AD203B41FA5}">
                      <a16:colId xmlns:a16="http://schemas.microsoft.com/office/drawing/2014/main" val="2250395573"/>
                    </a:ext>
                  </a:extLst>
                </a:gridCol>
              </a:tblGrid>
              <a:tr h="448799">
                <a:tc>
                  <a:txBody>
                    <a:bodyPr/>
                    <a:lstStyle/>
                    <a:p>
                      <a:pPr algn="ctr" fontAlgn="ctr"/>
                      <a:r>
                        <a:rPr lang="el-GR" sz="1200" b="0" u="none" strike="noStrike" dirty="0">
                          <a:effectLst/>
                          <a:latin typeface="+mj-lt"/>
                        </a:rPr>
                        <a:t>ΑΙΜΑΤΟΛΟΓΙΑ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ΚΑΡΔΙΟΛΟΓΙΑ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a:effectLst/>
                          <a:latin typeface="+mj-lt"/>
                        </a:rPr>
                        <a:t>ΠΑΘΟΛΟΓΙΚΗ ΑΝΑΤΟΜΙΚΗ</a:t>
                      </a:r>
                      <a:endParaRPr lang="el-GR" sz="12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608601628"/>
                  </a:ext>
                </a:extLst>
              </a:tr>
              <a:tr h="448799">
                <a:tc>
                  <a:txBody>
                    <a:bodyPr/>
                    <a:lstStyle/>
                    <a:p>
                      <a:pPr algn="ctr" fontAlgn="ctr"/>
                      <a:r>
                        <a:rPr lang="el-GR" sz="1200" b="0" u="none" strike="noStrike" dirty="0">
                          <a:effectLst/>
                          <a:latin typeface="+mj-lt"/>
                        </a:rPr>
                        <a:t>ΑΚΤΙΝΟΔΙΑΓΝΩΣΤΙΚΗ</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ΜΑΙΕΥΤΙΚΗ-ΓΥΝΑΙΚΟΛΟΓΙΑ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ΠΑΘΟΛΟΓΙΚΗ ΟΓΚΟΛΟΓΙΑ</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451540723"/>
                  </a:ext>
                </a:extLst>
              </a:tr>
              <a:tr h="448799">
                <a:tc>
                  <a:txBody>
                    <a:bodyPr/>
                    <a:lstStyle/>
                    <a:p>
                      <a:pPr algn="ctr" fontAlgn="ctr"/>
                      <a:r>
                        <a:rPr lang="el-GR" sz="1200" b="0" u="none" strike="noStrike" dirty="0">
                          <a:effectLst/>
                          <a:latin typeface="+mj-lt"/>
                        </a:rPr>
                        <a:t>ΑΚΤΙΝΟΘΕΡΑΠΕΥΤΙΚΗ ΟΓΚΟΛΟΓΙΑ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ΜΟΡΙΑΚΗ ΒΙΟΛΟΓΙΑ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ΠΝΕΥΜΟΝΟΛΟΓΙΑ - ΦΥΜΑΤΙΟΛΟΓΙΑ</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882486827"/>
                  </a:ext>
                </a:extLst>
              </a:tr>
              <a:tr h="448799">
                <a:tc>
                  <a:txBody>
                    <a:bodyPr/>
                    <a:lstStyle/>
                    <a:p>
                      <a:pPr algn="ctr" fontAlgn="ctr"/>
                      <a:r>
                        <a:rPr lang="el-GR" sz="1200" b="0" u="none" strike="noStrike" dirty="0">
                          <a:effectLst/>
                          <a:latin typeface="+mj-lt"/>
                        </a:rPr>
                        <a:t>ΑΝΑΙΣΘΗΣΙΟΛΟΓΙΑ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kern="1200" dirty="0">
                          <a:solidFill>
                            <a:schemeClr val="dk1"/>
                          </a:solidFill>
                          <a:effectLst/>
                          <a:latin typeface="+mj-lt"/>
                        </a:rPr>
                        <a:t>ΝΕΥΡΟΛΟΓΙΑ</a:t>
                      </a:r>
                      <a:endParaRPr lang="el-GR" sz="1200" b="0" u="none" strike="noStrike" kern="1200" dirty="0">
                        <a:solidFill>
                          <a:schemeClr val="dk1"/>
                        </a:solidFill>
                        <a:effectLst/>
                        <a:latin typeface="+mj-lt"/>
                        <a:ea typeface="+mn-ea"/>
                        <a:cs typeface="+mn-cs"/>
                      </a:endParaRPr>
                    </a:p>
                  </a:txBody>
                  <a:tcPr marL="9525" marR="9525" marT="9525" marB="0" anchor="ctr"/>
                </a:tc>
                <a:tc>
                  <a:txBody>
                    <a:bodyPr/>
                    <a:lstStyle/>
                    <a:p>
                      <a:pPr algn="ctr" fontAlgn="ctr"/>
                      <a:r>
                        <a:rPr lang="el-GR" sz="1200" b="0" u="none" strike="noStrike" dirty="0">
                          <a:effectLst/>
                          <a:latin typeface="+mj-lt"/>
                        </a:rPr>
                        <a:t>ΡΕΥΜΑΤΟΛΟΓΙΑ</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915778842"/>
                  </a:ext>
                </a:extLst>
              </a:tr>
              <a:tr h="605426">
                <a:tc>
                  <a:txBody>
                    <a:bodyPr/>
                    <a:lstStyle/>
                    <a:p>
                      <a:pPr algn="ctr" fontAlgn="ctr"/>
                      <a:r>
                        <a:rPr lang="el-GR" sz="1200" b="0" u="none" strike="noStrike" dirty="0">
                          <a:effectLst/>
                          <a:latin typeface="+mj-lt"/>
                        </a:rPr>
                        <a:t>ΓΑΣΤΡΕΝΤΕΡΟΛΟΓΙΑ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ΝΕΦΡΟΛΟΓΙΑ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ΤΕΧΝΟΛΟΓΟΙ  ΑΚΤΙΝΟΦΥΣΙΚΟΙ</a:t>
                      </a:r>
                      <a:endParaRPr lang="en-US" sz="1200" b="0" u="none" strike="noStrike" dirty="0">
                        <a:effectLst/>
                        <a:latin typeface="+mj-lt"/>
                      </a:endParaRPr>
                    </a:p>
                    <a:p>
                      <a:pPr algn="ctr" fontAlgn="ctr"/>
                      <a:endParaRPr lang="el-GR" sz="1200" b="0" u="none" strike="noStrike" dirty="0">
                        <a:solidFill>
                          <a:srgbClr val="000000"/>
                        </a:solidFill>
                        <a:effectLst/>
                        <a:latin typeface="+mj-lt"/>
                      </a:endParaRPr>
                    </a:p>
                    <a:p>
                      <a:pPr algn="ctr" fontAlgn="ctr"/>
                      <a:r>
                        <a:rPr lang="el-GR" sz="1200" b="0" u="none" strike="noStrike" dirty="0">
                          <a:solidFill>
                            <a:srgbClr val="000000"/>
                          </a:solidFill>
                          <a:effectLst/>
                          <a:latin typeface="+mj-lt"/>
                        </a:rPr>
                        <a:t>ΦΟΙΤΗΤΕΣ ΙΑΤΡΙΚΗΣ</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995017412"/>
                  </a:ext>
                </a:extLst>
              </a:tr>
              <a:tr h="448799">
                <a:tc>
                  <a:txBody>
                    <a:bodyPr/>
                    <a:lstStyle/>
                    <a:p>
                      <a:pPr algn="ctr" fontAlgn="ctr"/>
                      <a:r>
                        <a:rPr lang="el-GR" sz="1200" b="0" u="none" strike="noStrike" dirty="0">
                          <a:effectLst/>
                          <a:latin typeface="+mj-lt"/>
                        </a:rPr>
                        <a:t>ΓΕΝΙΚΗ ΙΑΤΡΙΚΗ</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ΝΟΣΗΛΕΥΤΙΚΗ</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ΧΕΙΡΟΥΡΓΙΚΗ</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832078890"/>
                  </a:ext>
                </a:extLst>
              </a:tr>
              <a:tr h="448799">
                <a:tc>
                  <a:txBody>
                    <a:bodyPr/>
                    <a:lstStyle/>
                    <a:p>
                      <a:pPr algn="ctr" fontAlgn="ctr"/>
                      <a:r>
                        <a:rPr lang="el-GR" sz="1200" b="0" u="none" strike="noStrike" dirty="0">
                          <a:effectLst/>
                          <a:latin typeface="+mj-lt"/>
                        </a:rPr>
                        <a:t>ΔΕΡΜΑΤΟΛΟΓΙΑ - ΑΦΡΟΔΙΣΙΟΛΟΓΙΑ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ΟΡΘΟΠΕΔΙΚΗ</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solidFill>
                            <a:srgbClr val="000000"/>
                          </a:solidFill>
                          <a:effectLst/>
                          <a:latin typeface="+mj-lt"/>
                        </a:rPr>
                        <a:t>ΨΥΧΙΑΤΡΙΚΗ</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765999453"/>
                  </a:ext>
                </a:extLst>
              </a:tr>
              <a:tr h="448799">
                <a:tc>
                  <a:txBody>
                    <a:bodyPr/>
                    <a:lstStyle/>
                    <a:p>
                      <a:pPr algn="ctr" fontAlgn="ctr"/>
                      <a:r>
                        <a:rPr lang="el-GR" sz="1200" b="0" u="none" strike="noStrike" dirty="0">
                          <a:effectLst/>
                          <a:latin typeface="+mj-lt"/>
                        </a:rPr>
                        <a:t>ΕΝΔΟΚΡΙΝΟΛΟΓΙΑ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ΟΥΡΟΛΟΓΙΑ</a:t>
                      </a:r>
                      <a:endParaRPr lang="el-GR" sz="1200" b="0" i="0" u="none" strike="noStrike" dirty="0">
                        <a:solidFill>
                          <a:srgbClr val="000000"/>
                        </a:solidFill>
                        <a:effectLst/>
                        <a:latin typeface="+mj-lt"/>
                      </a:endParaRPr>
                    </a:p>
                  </a:txBody>
                  <a:tcPr marL="9525" marR="9525" marT="9525" marB="0" anchor="ctr"/>
                </a:tc>
                <a:tc>
                  <a:txBody>
                    <a:bodyPr/>
                    <a:lstStyle/>
                    <a:p>
                      <a:pPr algn="ctr" fontAlgn="ctr"/>
                      <a:r>
                        <a:rPr lang="el-GR" sz="1200" b="0" u="none" strike="noStrike" dirty="0">
                          <a:effectLst/>
                          <a:latin typeface="+mj-lt"/>
                        </a:rPr>
                        <a:t>ΩΤΟΡΙΝΟΛΑΡΥΓΓΟΛΟΓΙΑ</a:t>
                      </a:r>
                      <a:endParaRPr lang="el-GR"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479625864"/>
                  </a:ext>
                </a:extLst>
              </a:tr>
            </a:tbl>
          </a:graphicData>
        </a:graphic>
      </p:graphicFrame>
      <p:sp>
        <p:nvSpPr>
          <p:cNvPr id="16" name="TextBox 15">
            <a:extLst>
              <a:ext uri="{FF2B5EF4-FFF2-40B4-BE49-F238E27FC236}">
                <a16:creationId xmlns:a16="http://schemas.microsoft.com/office/drawing/2014/main" id="{93D6A07D-98D3-4F67-9A49-C87C7D2B0148}"/>
              </a:ext>
            </a:extLst>
          </p:cNvPr>
          <p:cNvSpPr txBox="1"/>
          <p:nvPr/>
        </p:nvSpPr>
        <p:spPr>
          <a:xfrm>
            <a:off x="8512666" y="2896339"/>
            <a:ext cx="3454446" cy="2246769"/>
          </a:xfrm>
          <a:prstGeom prst="rect">
            <a:avLst/>
          </a:prstGeom>
          <a:noFill/>
        </p:spPr>
        <p:txBody>
          <a:bodyPr wrap="square">
            <a:spAutoFit/>
          </a:bodyPr>
          <a:lstStyle/>
          <a:p>
            <a:pPr algn="ctr"/>
            <a:endParaRPr lang="en-US" sz="2000" b="1" dirty="0">
              <a:latin typeface="+mj-lt"/>
            </a:endParaRPr>
          </a:p>
          <a:p>
            <a:pPr algn="ctr"/>
            <a:r>
              <a:rPr lang="el-GR" altLang="en-US" sz="2000" b="1" dirty="0">
                <a:solidFill>
                  <a:schemeClr val="accent1">
                    <a:lumMod val="75000"/>
                  </a:schemeClr>
                </a:solidFill>
                <a:latin typeface="+mj-lt"/>
                <a:ea typeface="Times New Roman" panose="02020603050405020304" pitchFamily="18" charset="0"/>
              </a:rPr>
              <a:t>Συμμετέχοντες με διαδικτυακή συμμετοχή</a:t>
            </a:r>
          </a:p>
          <a:p>
            <a:pPr algn="ctr"/>
            <a:endParaRPr kumimoji="0" lang="el-GR" altLang="en-US" sz="2000" i="0" u="none" strike="noStrike" cap="none" normalizeH="0" baseline="0" dirty="0">
              <a:ln>
                <a:noFill/>
              </a:ln>
              <a:solidFill>
                <a:schemeClr val="tx1"/>
              </a:solidFill>
              <a:effectLst/>
              <a:latin typeface="+mj-lt"/>
              <a:ea typeface="Times New Roman" panose="02020603050405020304" pitchFamily="18" charset="0"/>
            </a:endParaRPr>
          </a:p>
          <a:p>
            <a:pPr algn="ctr"/>
            <a:r>
              <a:rPr kumimoji="0" lang="el-GR" altLang="en-US" sz="2000" i="0" u="none" strike="noStrike" cap="none" normalizeH="0" baseline="0" dirty="0">
                <a:ln>
                  <a:noFill/>
                </a:ln>
                <a:solidFill>
                  <a:schemeClr val="tx1"/>
                </a:solidFill>
                <a:effectLst/>
                <a:latin typeface="+mj-lt"/>
                <a:ea typeface="Times New Roman" panose="02020603050405020304" pitchFamily="18" charset="0"/>
              </a:rPr>
              <a:t>11/10</a:t>
            </a:r>
            <a:r>
              <a:rPr kumimoji="0" lang="en-US" altLang="en-US" sz="2000" i="0" u="none" strike="noStrike" cap="none" normalizeH="0" baseline="0" dirty="0">
                <a:ln>
                  <a:noFill/>
                </a:ln>
                <a:solidFill>
                  <a:schemeClr val="tx1"/>
                </a:solidFill>
                <a:effectLst/>
                <a:latin typeface="+mj-lt"/>
                <a:ea typeface="Times New Roman" panose="02020603050405020304" pitchFamily="18" charset="0"/>
              </a:rPr>
              <a:t>	</a:t>
            </a:r>
            <a:r>
              <a:rPr kumimoji="0" lang="el-GR" altLang="en-US" sz="2000" i="0" u="none" strike="noStrike" cap="none" normalizeH="0" baseline="0" dirty="0">
                <a:ln>
                  <a:noFill/>
                </a:ln>
                <a:solidFill>
                  <a:schemeClr val="tx1"/>
                </a:solidFill>
                <a:effectLst/>
                <a:latin typeface="+mj-lt"/>
                <a:ea typeface="Times New Roman" panose="02020603050405020304" pitchFamily="18" charset="0"/>
              </a:rPr>
              <a:t>191 συμμετέχοντες </a:t>
            </a:r>
            <a:br>
              <a:rPr kumimoji="0" lang="el-GR" altLang="en-US" sz="2000" i="0" u="none" strike="noStrike" cap="none" normalizeH="0" baseline="0" dirty="0">
                <a:ln>
                  <a:noFill/>
                </a:ln>
                <a:solidFill>
                  <a:schemeClr val="tx1"/>
                </a:solidFill>
                <a:effectLst/>
                <a:latin typeface="+mj-lt"/>
                <a:ea typeface="Times New Roman" panose="02020603050405020304" pitchFamily="18" charset="0"/>
              </a:rPr>
            </a:br>
            <a:r>
              <a:rPr kumimoji="0" lang="el-GR" altLang="en-US" sz="2000" i="0" u="none" strike="noStrike" cap="none" normalizeH="0" baseline="0" dirty="0">
                <a:ln>
                  <a:noFill/>
                </a:ln>
                <a:solidFill>
                  <a:schemeClr val="tx1"/>
                </a:solidFill>
                <a:effectLst/>
                <a:latin typeface="+mj-lt"/>
                <a:ea typeface="Times New Roman" panose="02020603050405020304" pitchFamily="18" charset="0"/>
              </a:rPr>
              <a:t>12/10</a:t>
            </a:r>
            <a:r>
              <a:rPr kumimoji="0" lang="en-US" altLang="en-US" sz="2000" i="0" u="none" strike="noStrike" cap="none" normalizeH="0" baseline="0" dirty="0">
                <a:ln>
                  <a:noFill/>
                </a:ln>
                <a:solidFill>
                  <a:schemeClr val="tx1"/>
                </a:solidFill>
                <a:effectLst/>
                <a:latin typeface="+mj-lt"/>
                <a:ea typeface="Times New Roman" panose="02020603050405020304" pitchFamily="18" charset="0"/>
              </a:rPr>
              <a:t>	235</a:t>
            </a:r>
            <a:r>
              <a:rPr kumimoji="0" lang="el-GR" altLang="en-US" sz="2000" i="0" u="none" strike="noStrike" cap="none" normalizeH="0" baseline="0" dirty="0">
                <a:ln>
                  <a:noFill/>
                </a:ln>
                <a:solidFill>
                  <a:schemeClr val="tx1"/>
                </a:solidFill>
                <a:effectLst/>
                <a:latin typeface="+mj-lt"/>
                <a:ea typeface="Times New Roman" panose="02020603050405020304" pitchFamily="18" charset="0"/>
              </a:rPr>
              <a:t> συμμετέχοντες</a:t>
            </a:r>
            <a:br>
              <a:rPr kumimoji="0" lang="el-GR" altLang="en-US" sz="2000" b="1" i="0" u="none" strike="noStrike" cap="none" normalizeH="0" baseline="0" dirty="0">
                <a:ln>
                  <a:noFill/>
                </a:ln>
                <a:solidFill>
                  <a:schemeClr val="tx1"/>
                </a:solidFill>
                <a:effectLst/>
                <a:latin typeface="+mj-lt"/>
                <a:ea typeface="Times New Roman" panose="02020603050405020304" pitchFamily="18" charset="0"/>
              </a:rPr>
            </a:br>
            <a:endParaRPr lang="en-US" sz="2000" b="1" dirty="0">
              <a:latin typeface="+mj-lt"/>
            </a:endParaRPr>
          </a:p>
        </p:txBody>
      </p:sp>
      <p:cxnSp>
        <p:nvCxnSpPr>
          <p:cNvPr id="5" name="Straight Connector 4">
            <a:extLst>
              <a:ext uri="{FF2B5EF4-FFF2-40B4-BE49-F238E27FC236}">
                <a16:creationId xmlns:a16="http://schemas.microsoft.com/office/drawing/2014/main" id="{B05AC352-B857-9AB7-CB3F-6A5B214E9C47}"/>
              </a:ext>
            </a:extLst>
          </p:cNvPr>
          <p:cNvCxnSpPr>
            <a:cxnSpLocks/>
          </p:cNvCxnSpPr>
          <p:nvPr/>
        </p:nvCxnSpPr>
        <p:spPr>
          <a:xfrm>
            <a:off x="8322733" y="1679654"/>
            <a:ext cx="0" cy="4615675"/>
          </a:xfrm>
          <a:prstGeom prst="line">
            <a:avLst/>
          </a:prstGeom>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15B895D2-1F3F-5918-8A82-EF63B0A46153}"/>
              </a:ext>
            </a:extLst>
          </p:cNvPr>
          <p:cNvPicPr>
            <a:picLocks noChangeAspect="1"/>
          </p:cNvPicPr>
          <p:nvPr/>
        </p:nvPicPr>
        <p:blipFill>
          <a:blip r:embed="rId2"/>
          <a:stretch>
            <a:fillRect/>
          </a:stretch>
        </p:blipFill>
        <p:spPr>
          <a:xfrm>
            <a:off x="0" y="0"/>
            <a:ext cx="12192000" cy="857250"/>
          </a:xfrm>
          <a:prstGeom prst="rect">
            <a:avLst/>
          </a:prstGeom>
        </p:spPr>
      </p:pic>
    </p:spTree>
    <p:extLst>
      <p:ext uri="{BB962C8B-B14F-4D97-AF65-F5344CB8AC3E}">
        <p14:creationId xmlns:p14="http://schemas.microsoft.com/office/powerpoint/2010/main" val="189024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3F6F94-986D-01FD-4D01-7F62EBEB6411}"/>
              </a:ext>
            </a:extLst>
          </p:cNvPr>
          <p:cNvSpPr>
            <a:spLocks noGrp="1"/>
          </p:cNvSpPr>
          <p:nvPr>
            <p:ph type="ctrTitle"/>
          </p:nvPr>
        </p:nvSpPr>
        <p:spPr>
          <a:xfrm>
            <a:off x="2981703" y="988039"/>
            <a:ext cx="9144000" cy="689504"/>
          </a:xfrm>
        </p:spPr>
        <p:txBody>
          <a:bodyPr>
            <a:normAutofit/>
          </a:bodyPr>
          <a:lstStyle/>
          <a:p>
            <a:r>
              <a:rPr lang="el-GR" sz="2800" dirty="0">
                <a:solidFill>
                  <a:schemeClr val="accent1">
                    <a:lumMod val="75000"/>
                  </a:schemeClr>
                </a:solidFill>
              </a:rPr>
              <a:t>Διαδικτυακοί συμμετέχοντες</a:t>
            </a:r>
            <a:endParaRPr lang="en-US" sz="2800" dirty="0">
              <a:solidFill>
                <a:schemeClr val="accent1">
                  <a:lumMod val="75000"/>
                </a:schemeClr>
              </a:solidFill>
            </a:endParaRPr>
          </a:p>
        </p:txBody>
      </p:sp>
      <p:pic>
        <p:nvPicPr>
          <p:cNvPr id="5" name="Picture 4">
            <a:extLst>
              <a:ext uri="{FF2B5EF4-FFF2-40B4-BE49-F238E27FC236}">
                <a16:creationId xmlns:a16="http://schemas.microsoft.com/office/drawing/2014/main" id="{C87C89D7-C90C-35E3-2AB2-0B21B990176D}"/>
              </a:ext>
            </a:extLst>
          </p:cNvPr>
          <p:cNvPicPr>
            <a:picLocks noChangeAspect="1"/>
          </p:cNvPicPr>
          <p:nvPr/>
        </p:nvPicPr>
        <p:blipFill>
          <a:blip r:embed="rId2"/>
          <a:stretch>
            <a:fillRect/>
          </a:stretch>
        </p:blipFill>
        <p:spPr>
          <a:xfrm>
            <a:off x="0" y="0"/>
            <a:ext cx="12192000" cy="859536"/>
          </a:xfrm>
          <a:prstGeom prst="rect">
            <a:avLst/>
          </a:prstGeom>
        </p:spPr>
      </p:pic>
      <p:graphicFrame>
        <p:nvGraphicFramePr>
          <p:cNvPr id="10" name="Table 9">
            <a:extLst>
              <a:ext uri="{FF2B5EF4-FFF2-40B4-BE49-F238E27FC236}">
                <a16:creationId xmlns:a16="http://schemas.microsoft.com/office/drawing/2014/main" id="{989D7C0D-98BA-7B32-EDE3-6F2D3A68BE51}"/>
              </a:ext>
            </a:extLst>
          </p:cNvPr>
          <p:cNvGraphicFramePr>
            <a:graphicFrameLocks noGrp="1"/>
          </p:cNvGraphicFramePr>
          <p:nvPr>
            <p:extLst>
              <p:ext uri="{D42A27DB-BD31-4B8C-83A1-F6EECF244321}">
                <p14:modId xmlns:p14="http://schemas.microsoft.com/office/powerpoint/2010/main" val="1096319062"/>
              </p:ext>
            </p:extLst>
          </p:nvPr>
        </p:nvGraphicFramePr>
        <p:xfrm>
          <a:off x="601134" y="1677543"/>
          <a:ext cx="1968500" cy="4234815"/>
        </p:xfrm>
        <a:graphic>
          <a:graphicData uri="http://schemas.openxmlformats.org/drawingml/2006/table">
            <a:tbl>
              <a:tblPr>
                <a:tableStyleId>{5C22544A-7EE6-4342-B048-85BDC9FD1C3A}</a:tableStyleId>
              </a:tblPr>
              <a:tblGrid>
                <a:gridCol w="1358900">
                  <a:extLst>
                    <a:ext uri="{9D8B030D-6E8A-4147-A177-3AD203B41FA5}">
                      <a16:colId xmlns:a16="http://schemas.microsoft.com/office/drawing/2014/main" val="657255625"/>
                    </a:ext>
                  </a:extLst>
                </a:gridCol>
                <a:gridCol w="609600">
                  <a:extLst>
                    <a:ext uri="{9D8B030D-6E8A-4147-A177-3AD203B41FA5}">
                      <a16:colId xmlns:a16="http://schemas.microsoft.com/office/drawing/2014/main" val="2368973582"/>
                    </a:ext>
                  </a:extLst>
                </a:gridCol>
              </a:tblGrid>
              <a:tr h="190500">
                <a:tc>
                  <a:txBody>
                    <a:bodyPr/>
                    <a:lstStyle/>
                    <a:p>
                      <a:pPr algn="l" fontAlgn="ctr"/>
                      <a:r>
                        <a:rPr lang="en-US" sz="1400" u="none" strike="noStrike" dirty="0">
                          <a:effectLst/>
                          <a:latin typeface="+mj-lt"/>
                        </a:rPr>
                        <a:t>Athens</a:t>
                      </a:r>
                      <a:endParaRPr lang="en-US" sz="1400" b="1" i="0" u="none" strike="noStrike" dirty="0">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93</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747714543"/>
                  </a:ext>
                </a:extLst>
              </a:tr>
              <a:tr h="190500">
                <a:tc>
                  <a:txBody>
                    <a:bodyPr/>
                    <a:lstStyle/>
                    <a:p>
                      <a:pPr algn="l" fontAlgn="ctr"/>
                      <a:r>
                        <a:rPr lang="en-US" sz="1400" u="none" strike="noStrike" dirty="0" err="1">
                          <a:effectLst/>
                          <a:latin typeface="+mj-lt"/>
                        </a:rPr>
                        <a:t>Agrinio</a:t>
                      </a:r>
                      <a:endParaRPr lang="en-US" sz="1400" b="1" i="0" u="none" strike="noStrike" dirty="0">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723729259"/>
                  </a:ext>
                </a:extLst>
              </a:tr>
              <a:tr h="190500">
                <a:tc>
                  <a:txBody>
                    <a:bodyPr/>
                    <a:lstStyle/>
                    <a:p>
                      <a:pPr algn="l" fontAlgn="ctr"/>
                      <a:r>
                        <a:rPr lang="en-US" sz="1400" u="none" strike="noStrike" dirty="0" err="1">
                          <a:effectLst/>
                          <a:latin typeface="+mj-lt"/>
                        </a:rPr>
                        <a:t>Alexandroupoli</a:t>
                      </a:r>
                      <a:endParaRPr lang="en-US" sz="1400" b="1" i="0" u="none" strike="noStrike" dirty="0">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2</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805720821"/>
                  </a:ext>
                </a:extLst>
              </a:tr>
              <a:tr h="190500">
                <a:tc>
                  <a:txBody>
                    <a:bodyPr/>
                    <a:lstStyle/>
                    <a:p>
                      <a:pPr algn="l" fontAlgn="ctr"/>
                      <a:r>
                        <a:rPr lang="en-US" sz="1400" u="none" strike="noStrike">
                          <a:effectLst/>
                          <a:latin typeface="+mj-lt"/>
                        </a:rPr>
                        <a:t>Argos</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2</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123547380"/>
                  </a:ext>
                </a:extLst>
              </a:tr>
              <a:tr h="190500">
                <a:tc>
                  <a:txBody>
                    <a:bodyPr/>
                    <a:lstStyle/>
                    <a:p>
                      <a:pPr algn="l" fontAlgn="ctr"/>
                      <a:r>
                        <a:rPr lang="en-US" sz="1400" u="none" strike="noStrike">
                          <a:effectLst/>
                          <a:latin typeface="+mj-lt"/>
                        </a:rPr>
                        <a:t>Bicester</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1</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970313746"/>
                  </a:ext>
                </a:extLst>
              </a:tr>
              <a:tr h="190500">
                <a:tc>
                  <a:txBody>
                    <a:bodyPr/>
                    <a:lstStyle/>
                    <a:p>
                      <a:pPr algn="l" fontAlgn="ctr"/>
                      <a:r>
                        <a:rPr lang="en-US" sz="1400" u="none" strike="noStrike">
                          <a:effectLst/>
                          <a:latin typeface="+mj-lt"/>
                        </a:rPr>
                        <a:t>Chania</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016845355"/>
                  </a:ext>
                </a:extLst>
              </a:tr>
              <a:tr h="190500">
                <a:tc>
                  <a:txBody>
                    <a:bodyPr/>
                    <a:lstStyle/>
                    <a:p>
                      <a:pPr algn="l" fontAlgn="ctr"/>
                      <a:r>
                        <a:rPr lang="en-US" sz="1400" u="none" strike="noStrike">
                          <a:effectLst/>
                          <a:latin typeface="+mj-lt"/>
                        </a:rPr>
                        <a:t>Corfu</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1</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371410985"/>
                  </a:ext>
                </a:extLst>
              </a:tr>
              <a:tr h="190500">
                <a:tc>
                  <a:txBody>
                    <a:bodyPr/>
                    <a:lstStyle/>
                    <a:p>
                      <a:pPr algn="l" fontAlgn="ctr"/>
                      <a:r>
                        <a:rPr lang="en-US" sz="1400" u="none" strike="noStrike">
                          <a:effectLst/>
                          <a:latin typeface="+mj-lt"/>
                        </a:rPr>
                        <a:t>Drama</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482008672"/>
                  </a:ext>
                </a:extLst>
              </a:tr>
              <a:tr h="190500">
                <a:tc>
                  <a:txBody>
                    <a:bodyPr/>
                    <a:lstStyle/>
                    <a:p>
                      <a:pPr algn="l" fontAlgn="ctr"/>
                      <a:r>
                        <a:rPr lang="en-US" sz="1400" u="none" strike="noStrike">
                          <a:effectLst/>
                          <a:latin typeface="+mj-lt"/>
                        </a:rPr>
                        <a:t>Heraklion</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27</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275194266"/>
                  </a:ext>
                </a:extLst>
              </a:tr>
              <a:tr h="190500">
                <a:tc>
                  <a:txBody>
                    <a:bodyPr/>
                    <a:lstStyle/>
                    <a:p>
                      <a:pPr algn="l" fontAlgn="ctr"/>
                      <a:r>
                        <a:rPr lang="en-US" sz="1400" u="none" strike="noStrike">
                          <a:effectLst/>
                          <a:latin typeface="+mj-lt"/>
                        </a:rPr>
                        <a:t>Ioannina</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682520358"/>
                  </a:ext>
                </a:extLst>
              </a:tr>
              <a:tr h="190500">
                <a:tc>
                  <a:txBody>
                    <a:bodyPr/>
                    <a:lstStyle/>
                    <a:p>
                      <a:pPr algn="l" fontAlgn="ctr"/>
                      <a:r>
                        <a:rPr lang="en-US" sz="1400" u="none" strike="noStrike">
                          <a:effectLst/>
                          <a:latin typeface="+mj-lt"/>
                        </a:rPr>
                        <a:t>Katerini</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3</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107412126"/>
                  </a:ext>
                </a:extLst>
              </a:tr>
              <a:tr h="190500">
                <a:tc>
                  <a:txBody>
                    <a:bodyPr/>
                    <a:lstStyle/>
                    <a:p>
                      <a:pPr algn="l" fontAlgn="ctr"/>
                      <a:r>
                        <a:rPr lang="en-US" sz="1400" u="none" strike="noStrike">
                          <a:effectLst/>
                          <a:latin typeface="+mj-lt"/>
                        </a:rPr>
                        <a:t>Larissa</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6</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402349646"/>
                  </a:ext>
                </a:extLst>
              </a:tr>
              <a:tr h="190500">
                <a:tc>
                  <a:txBody>
                    <a:bodyPr/>
                    <a:lstStyle/>
                    <a:p>
                      <a:pPr algn="l" fontAlgn="ctr"/>
                      <a:r>
                        <a:rPr lang="en-US" sz="1400" u="none" strike="noStrike">
                          <a:effectLst/>
                          <a:latin typeface="+mj-lt"/>
                        </a:rPr>
                        <a:t>Malmo</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1</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704875754"/>
                  </a:ext>
                </a:extLst>
              </a:tr>
              <a:tr h="190500">
                <a:tc>
                  <a:txBody>
                    <a:bodyPr/>
                    <a:lstStyle/>
                    <a:p>
                      <a:pPr algn="l" fontAlgn="ctr"/>
                      <a:r>
                        <a:rPr lang="en-US" sz="1400" u="none" strike="noStrike">
                          <a:effectLst/>
                          <a:latin typeface="+mj-lt"/>
                        </a:rPr>
                        <a:t>Patras</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946645125"/>
                  </a:ext>
                </a:extLst>
              </a:tr>
              <a:tr h="190500">
                <a:tc>
                  <a:txBody>
                    <a:bodyPr/>
                    <a:lstStyle/>
                    <a:p>
                      <a:pPr algn="l" fontAlgn="ctr"/>
                      <a:r>
                        <a:rPr lang="en-US" sz="1400" u="none" strike="noStrike">
                          <a:effectLst/>
                          <a:latin typeface="+mj-lt"/>
                        </a:rPr>
                        <a:t>Rhodes</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3</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671165516"/>
                  </a:ext>
                </a:extLst>
              </a:tr>
              <a:tr h="190500">
                <a:tc>
                  <a:txBody>
                    <a:bodyPr/>
                    <a:lstStyle/>
                    <a:p>
                      <a:pPr algn="l" fontAlgn="ctr"/>
                      <a:r>
                        <a:rPr lang="en-US" sz="1400" u="none" strike="noStrike">
                          <a:effectLst/>
                          <a:latin typeface="+mj-lt"/>
                        </a:rPr>
                        <a:t>Sundbyberg</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1</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720193210"/>
                  </a:ext>
                </a:extLst>
              </a:tr>
              <a:tr h="190500">
                <a:tc>
                  <a:txBody>
                    <a:bodyPr/>
                    <a:lstStyle/>
                    <a:p>
                      <a:pPr algn="l" fontAlgn="ctr"/>
                      <a:r>
                        <a:rPr lang="en-US" sz="1400" u="none" strike="noStrike">
                          <a:effectLst/>
                          <a:latin typeface="+mj-lt"/>
                        </a:rPr>
                        <a:t>Thessaloniki</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a:effectLst/>
                          <a:latin typeface="+mj-lt"/>
                        </a:rPr>
                        <a:t>13</a:t>
                      </a:r>
                      <a:endParaRPr lang="en-US" sz="14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817513284"/>
                  </a:ext>
                </a:extLst>
              </a:tr>
              <a:tr h="190500">
                <a:tc>
                  <a:txBody>
                    <a:bodyPr/>
                    <a:lstStyle/>
                    <a:p>
                      <a:pPr algn="l" fontAlgn="ctr"/>
                      <a:r>
                        <a:rPr lang="en-US" sz="1400" u="none" strike="noStrike">
                          <a:effectLst/>
                          <a:latin typeface="+mj-lt"/>
                        </a:rPr>
                        <a:t>Volos</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2</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721759362"/>
                  </a:ext>
                </a:extLst>
              </a:tr>
              <a:tr h="190500">
                <a:tc>
                  <a:txBody>
                    <a:bodyPr/>
                    <a:lstStyle/>
                    <a:p>
                      <a:pPr algn="l" fontAlgn="ctr"/>
                      <a:r>
                        <a:rPr lang="en-US" sz="1400" u="none" strike="noStrike">
                          <a:effectLst/>
                          <a:latin typeface="+mj-lt"/>
                        </a:rPr>
                        <a:t>(not set)</a:t>
                      </a:r>
                      <a:endParaRPr lang="en-US" sz="1400" b="1" i="0" u="none" strike="noStrike">
                        <a:solidFill>
                          <a:srgbClr val="000000"/>
                        </a:solidFill>
                        <a:effectLst/>
                        <a:latin typeface="+mj-lt"/>
                      </a:endParaRPr>
                    </a:p>
                  </a:txBody>
                  <a:tcPr marL="9525" marR="9525" marT="9525" marB="0" anchor="ctr"/>
                </a:tc>
                <a:tc>
                  <a:txBody>
                    <a:bodyPr/>
                    <a:lstStyle/>
                    <a:p>
                      <a:pPr algn="r" fontAlgn="ctr"/>
                      <a:r>
                        <a:rPr lang="en-US" sz="1400" u="none" strike="noStrike" dirty="0">
                          <a:effectLst/>
                          <a:latin typeface="+mj-lt"/>
                        </a:rPr>
                        <a:t>31</a:t>
                      </a:r>
                      <a:endParaRPr lang="en-US" sz="14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975222981"/>
                  </a:ext>
                </a:extLst>
              </a:tr>
            </a:tbl>
          </a:graphicData>
        </a:graphic>
      </p:graphicFrame>
      <p:graphicFrame>
        <p:nvGraphicFramePr>
          <p:cNvPr id="12" name="Chart 11">
            <a:extLst>
              <a:ext uri="{FF2B5EF4-FFF2-40B4-BE49-F238E27FC236}">
                <a16:creationId xmlns:a16="http://schemas.microsoft.com/office/drawing/2014/main" id="{ABD43815-3920-293A-8BE5-9D6C2E22196E}"/>
              </a:ext>
            </a:extLst>
          </p:cNvPr>
          <p:cNvGraphicFramePr>
            <a:graphicFrameLocks/>
          </p:cNvGraphicFramePr>
          <p:nvPr>
            <p:extLst>
              <p:ext uri="{D42A27DB-BD31-4B8C-83A1-F6EECF244321}">
                <p14:modId xmlns:p14="http://schemas.microsoft.com/office/powerpoint/2010/main" val="2080437881"/>
              </p:ext>
            </p:extLst>
          </p:nvPr>
        </p:nvGraphicFramePr>
        <p:xfrm>
          <a:off x="3295650" y="1677543"/>
          <a:ext cx="8295216" cy="49687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4BE7CF9-990E-A665-36E3-6DEA26FD36ED}"/>
              </a:ext>
            </a:extLst>
          </p:cNvPr>
          <p:cNvSpPr txBox="1"/>
          <p:nvPr/>
        </p:nvSpPr>
        <p:spPr>
          <a:xfrm>
            <a:off x="11448288" y="6437376"/>
            <a:ext cx="782587" cy="369332"/>
          </a:xfrm>
          <a:prstGeom prst="rect">
            <a:avLst/>
          </a:prstGeom>
          <a:noFill/>
        </p:spPr>
        <p:txBody>
          <a:bodyPr wrap="none" rtlCol="0">
            <a:spAutoFit/>
          </a:bodyPr>
          <a:lstStyle/>
          <a:p>
            <a:r>
              <a:rPr lang="el-GR" dirty="0">
                <a:latin typeface="Avenir Book" panose="02000503020000020003" pitchFamily="2" charset="0"/>
              </a:rPr>
              <a:t>21/22</a:t>
            </a:r>
            <a:endParaRPr lang="en-GR" dirty="0">
              <a:latin typeface="Avenir Book" panose="02000503020000020003" pitchFamily="2" charset="0"/>
            </a:endParaRPr>
          </a:p>
        </p:txBody>
      </p:sp>
    </p:spTree>
    <p:extLst>
      <p:ext uri="{BB962C8B-B14F-4D97-AF65-F5344CB8AC3E}">
        <p14:creationId xmlns:p14="http://schemas.microsoft.com/office/powerpoint/2010/main" val="13424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Γεώργιος Σουρβίνος">
            <a:extLst>
              <a:ext uri="{FF2B5EF4-FFF2-40B4-BE49-F238E27FC236}">
                <a16:creationId xmlns:a16="http://schemas.microsoft.com/office/drawing/2014/main" id="{BE0B4573-E222-5C9F-6FB2-9D97F6E33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32" r="-3" b="30155"/>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Ο Γιώργος Μαυροθαλασσίτης σπούδασε Χηµεία στο ΑΠΘ και έλαβε το διδακτ">
            <a:extLst>
              <a:ext uri="{FF2B5EF4-FFF2-40B4-BE49-F238E27FC236}">
                <a16:creationId xmlns:a16="http://schemas.microsoft.com/office/drawing/2014/main" id="{BA095CE9-3729-7C7B-A463-DC56236A7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0943"/>
          <a:stretch/>
        </p:blipFill>
        <p:spPr bwMode="auto">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1043"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E656CFC2-B58D-A84F-C96D-870430DBD77A}"/>
              </a:ext>
            </a:extLst>
          </p:cNvPr>
          <p:cNvSpPr/>
          <p:nvPr/>
        </p:nvSpPr>
        <p:spPr>
          <a:xfrm>
            <a:off x="-2142315" y="2663015"/>
            <a:ext cx="6928470" cy="4194294"/>
          </a:xfrm>
          <a:prstGeom prst="parallelogram">
            <a:avLst>
              <a:gd name="adj" fmla="val 46212"/>
            </a:avLst>
          </a:prstGeom>
          <a:solidFill>
            <a:srgbClr val="378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p:cNvSpPr>
            <a:spLocks noGrp="1"/>
          </p:cNvSpPr>
          <p:nvPr>
            <p:ph type="title"/>
          </p:nvPr>
        </p:nvSpPr>
        <p:spPr>
          <a:xfrm>
            <a:off x="365698" y="2839782"/>
            <a:ext cx="5308979" cy="852985"/>
          </a:xfrm>
        </p:spPr>
        <p:txBody>
          <a:bodyPr>
            <a:normAutofit/>
          </a:bodyPr>
          <a:lstStyle/>
          <a:p>
            <a:r>
              <a:rPr lang="el-GR" sz="3600" dirty="0">
                <a:solidFill>
                  <a:srgbClr val="FFFFFF"/>
                </a:solidFill>
              </a:rPr>
              <a:t>Ευχαριστίες </a:t>
            </a:r>
            <a:endParaRPr lang="en-US" sz="3600" dirty="0">
              <a:solidFill>
                <a:srgbClr val="FFFFFF"/>
              </a:solidFill>
            </a:endParaRPr>
          </a:p>
        </p:txBody>
      </p:sp>
      <p:pic>
        <p:nvPicPr>
          <p:cNvPr id="1026" name="Picture 2" descr="Εθνικό Ίδρυμα Ερευνών (E.I.E) / National Hellenic Research Foundation  (N.H.R.F)">
            <a:extLst>
              <a:ext uri="{FF2B5EF4-FFF2-40B4-BE49-F238E27FC236}">
                <a16:creationId xmlns:a16="http://schemas.microsoft.com/office/drawing/2014/main" id="{5596338D-8333-49E8-57CB-6AF993C9C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473" r="-2" b="28773"/>
          <a:stretch/>
        </p:blipFill>
        <p:spPr bwMode="auto">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Ινστιτούτο Χημικής Βιολογίας">
            <a:extLst>
              <a:ext uri="{FF2B5EF4-FFF2-40B4-BE49-F238E27FC236}">
                <a16:creationId xmlns:a16="http://schemas.microsoft.com/office/drawing/2014/main" id="{B3B263D1-4949-AF40-2DFC-04DB7CDC5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228" r="-2" b="31608"/>
          <a:stretch/>
        </p:blipFill>
        <p:spPr bwMode="auto">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ab Members">
            <a:extLst>
              <a:ext uri="{FF2B5EF4-FFF2-40B4-BE49-F238E27FC236}">
                <a16:creationId xmlns:a16="http://schemas.microsoft.com/office/drawing/2014/main" id="{B96905E3-0C6F-2FD1-D719-F29D88486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3077" r="-2" b="20010"/>
          <a:stretch/>
        </p:blipFill>
        <p:spPr bwMode="auto">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82389" y="3951026"/>
            <a:ext cx="2278526" cy="2660091"/>
          </a:xfrm>
        </p:spPr>
        <p:txBody>
          <a:bodyPr anchor="ctr">
            <a:normAutofit fontScale="92500" lnSpcReduction="10000"/>
          </a:bodyPr>
          <a:lstStyle/>
          <a:p>
            <a:pPr marL="0" indent="0">
              <a:buNone/>
            </a:pPr>
            <a:r>
              <a:rPr lang="el-GR" sz="1800" dirty="0">
                <a:solidFill>
                  <a:srgbClr val="FFFFFF"/>
                </a:solidFill>
                <a:latin typeface="Calibri" panose="020F0502020204030204" pitchFamily="34" charset="0"/>
                <a:cs typeface="Calibri" panose="020F0502020204030204" pitchFamily="34" charset="0"/>
              </a:rPr>
              <a:t>Ο </a:t>
            </a:r>
            <a:r>
              <a:rPr lang="el-GR" sz="1800" dirty="0" err="1">
                <a:solidFill>
                  <a:srgbClr val="FFFFFF"/>
                </a:solidFill>
                <a:latin typeface="Calibri" panose="020F0502020204030204" pitchFamily="34" charset="0"/>
                <a:cs typeface="Calibri" panose="020F0502020204030204" pitchFamily="34" charset="0"/>
              </a:rPr>
              <a:t>Ζώρας</a:t>
            </a:r>
            <a:r>
              <a:rPr lang="el-GR" sz="1800" dirty="0">
                <a:solidFill>
                  <a:srgbClr val="FFFFFF"/>
                </a:solidFill>
                <a:latin typeface="Calibri" panose="020F0502020204030204" pitchFamily="34" charset="0"/>
                <a:cs typeface="Calibri" panose="020F0502020204030204" pitchFamily="34" charset="0"/>
              </a:rPr>
              <a:t>  </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a:solidFill>
                  <a:srgbClr val="FFFFFF"/>
                </a:solidFill>
                <a:latin typeface="Calibri" panose="020F0502020204030204" pitchFamily="34" charset="0"/>
                <a:cs typeface="Calibri" panose="020F0502020204030204" pitchFamily="34" charset="0"/>
              </a:rPr>
              <a:t>Α </a:t>
            </a:r>
            <a:r>
              <a:rPr lang="el-GR" sz="1800" dirty="0" err="1">
                <a:solidFill>
                  <a:srgbClr val="FFFFFF"/>
                </a:solidFill>
                <a:latin typeface="Calibri" panose="020F0502020204030204" pitchFamily="34" charset="0"/>
                <a:cs typeface="Calibri" panose="020F0502020204030204" pitchFamily="34" charset="0"/>
              </a:rPr>
              <a:t>Πίντζας</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err="1">
                <a:solidFill>
                  <a:srgbClr val="FFFFFF"/>
                </a:solidFill>
                <a:latin typeface="Calibri" panose="020F0502020204030204" pitchFamily="34" charset="0"/>
                <a:cs typeface="Calibri" panose="020F0502020204030204" pitchFamily="34" charset="0"/>
              </a:rPr>
              <a:t>Σουρβίνος</a:t>
            </a:r>
            <a:r>
              <a:rPr lang="el-GR" sz="1800" dirty="0">
                <a:solidFill>
                  <a:srgbClr val="FFFFFF"/>
                </a:solidFill>
                <a:latin typeface="Calibri" panose="020F0502020204030204" pitchFamily="34" charset="0"/>
                <a:cs typeface="Calibri" panose="020F0502020204030204" pitchFamily="34" charset="0"/>
              </a:rPr>
              <a:t> Γ</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a:solidFill>
                  <a:srgbClr val="FFFFFF"/>
                </a:solidFill>
                <a:latin typeface="Calibri" panose="020F0502020204030204" pitchFamily="34" charset="0"/>
                <a:cs typeface="Calibri" panose="020F0502020204030204" pitchFamily="34" charset="0"/>
              </a:rPr>
              <a:t>Μαυρουδής Δ</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err="1">
                <a:solidFill>
                  <a:srgbClr val="FFFFFF"/>
                </a:solidFill>
                <a:latin typeface="Calibri" panose="020F0502020204030204" pitchFamily="34" charset="0"/>
                <a:cs typeface="Calibri" panose="020F0502020204030204" pitchFamily="34" charset="0"/>
              </a:rPr>
              <a:t>Μαυροθαλασσίτης</a:t>
            </a:r>
            <a:r>
              <a:rPr lang="el-GR" sz="1800" dirty="0">
                <a:solidFill>
                  <a:srgbClr val="FFFFFF"/>
                </a:solidFill>
                <a:latin typeface="Calibri" panose="020F0502020204030204" pitchFamily="34" charset="0"/>
                <a:cs typeface="Calibri" panose="020F0502020204030204" pitchFamily="34" charset="0"/>
              </a:rPr>
              <a:t> Γ</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err="1">
                <a:solidFill>
                  <a:srgbClr val="FFFFFF"/>
                </a:solidFill>
                <a:latin typeface="Calibri" panose="020F0502020204030204" pitchFamily="34" charset="0"/>
                <a:cs typeface="Calibri" panose="020F0502020204030204" pitchFamily="34" charset="0"/>
              </a:rPr>
              <a:t>Χατζηιωάννου</a:t>
            </a:r>
            <a:r>
              <a:rPr lang="el-GR" sz="1800" dirty="0">
                <a:solidFill>
                  <a:srgbClr val="FFFFFF"/>
                </a:solidFill>
                <a:latin typeface="Calibri" panose="020F0502020204030204" pitchFamily="34" charset="0"/>
                <a:cs typeface="Calibri" panose="020F0502020204030204" pitchFamily="34" charset="0"/>
              </a:rPr>
              <a:t> Α</a:t>
            </a:r>
            <a:endParaRPr lang="en-US" sz="1800" dirty="0">
              <a:solidFill>
                <a:srgbClr val="FFFFFF"/>
              </a:solidFill>
              <a:latin typeface="Calibri" panose="020F0502020204030204" pitchFamily="34" charset="0"/>
              <a:cs typeface="Calibri" panose="020F0502020204030204" pitchFamily="34" charset="0"/>
            </a:endParaRPr>
          </a:p>
          <a:p>
            <a:pPr marL="0" indent="0">
              <a:buNone/>
            </a:pPr>
            <a:r>
              <a:rPr lang="el-GR" sz="1800" dirty="0" err="1">
                <a:solidFill>
                  <a:srgbClr val="FFFFFF"/>
                </a:solidFill>
                <a:latin typeface="Calibri" panose="020F0502020204030204" pitchFamily="34" charset="0"/>
                <a:cs typeface="Calibri" panose="020F0502020204030204" pitchFamily="34" charset="0"/>
              </a:rPr>
              <a:t>Ζερβο</a:t>
            </a:r>
            <a:r>
              <a:rPr lang="en-US" sz="1800" dirty="0">
                <a:solidFill>
                  <a:srgbClr val="FFFFFF"/>
                </a:solidFill>
                <a:latin typeface="Calibri" panose="020F0502020204030204" pitchFamily="34" charset="0"/>
                <a:cs typeface="Calibri" panose="020F0502020204030204" pitchFamily="34" charset="0"/>
              </a:rPr>
              <a:t>ύ</a:t>
            </a:r>
            <a:r>
              <a:rPr lang="el-GR" sz="1800" dirty="0">
                <a:solidFill>
                  <a:srgbClr val="FFFFFF"/>
                </a:solidFill>
                <a:latin typeface="Calibri" panose="020F0502020204030204" pitchFamily="34" charset="0"/>
                <a:cs typeface="Calibri" panose="020F0502020204030204" pitchFamily="34" charset="0"/>
              </a:rPr>
              <a:t> Μ</a:t>
            </a:r>
          </a:p>
          <a:p>
            <a:pPr marL="0" indent="0">
              <a:buNone/>
            </a:pPr>
            <a:r>
              <a:rPr lang="el-GR" sz="1800" dirty="0">
                <a:solidFill>
                  <a:srgbClr val="FFFFFF"/>
                </a:solidFill>
                <a:latin typeface="Calibri" panose="020F0502020204030204" pitchFamily="34" charset="0"/>
                <a:cs typeface="Calibri" panose="020F0502020204030204" pitchFamily="34" charset="0"/>
              </a:rPr>
              <a:t>Γεωργιάδης Π</a:t>
            </a:r>
          </a:p>
        </p:txBody>
      </p:sp>
      <p:pic>
        <p:nvPicPr>
          <p:cNvPr id="1032" name="Picture 8" descr="Εθνικό Ίδρυμα Ερευνών (E.I.E) / National Hellenic Research Foundation  (N.H.R.F)">
            <a:extLst>
              <a:ext uri="{FF2B5EF4-FFF2-40B4-BE49-F238E27FC236}">
                <a16:creationId xmlns:a16="http://schemas.microsoft.com/office/drawing/2014/main" id="{2E304B4B-14F7-36BD-19B8-BE19232422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3653" r="-1" b="15081"/>
          <a:stretch/>
        </p:blipFill>
        <p:spPr bwMode="auto">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pic>
        <p:nvPicPr>
          <p:cNvPr id="1040" name="Picture 16" descr="Vassilis SOULIOTIS | PhD | National Hellenic Research Foundation, Athens |  EIE | Institute of Biology, Medicinal Chemistry and Biotechnology |  Research profile">
            <a:extLst>
              <a:ext uri="{FF2B5EF4-FFF2-40B4-BE49-F238E27FC236}">
                <a16:creationId xmlns:a16="http://schemas.microsoft.com/office/drawing/2014/main" id="{B7A1F567-2E70-6DBF-6FEC-90C38D3517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413" y="2653857"/>
            <a:ext cx="4194292" cy="4194292"/>
          </a:xfrm>
          <a:prstGeom prst="parallelogram">
            <a:avLst>
              <a:gd name="adj" fmla="val 46177"/>
            </a:avLst>
          </a:prstGeom>
          <a:noFill/>
          <a:extLst>
            <a:ext uri="{909E8E84-426E-40DD-AFC4-6F175D3DCCD1}">
              <a14:hiddenFill xmlns:a14="http://schemas.microsoft.com/office/drawing/2010/main">
                <a:solidFill>
                  <a:srgbClr val="FFFFFF"/>
                </a:solidFill>
              </a14:hiddenFill>
            </a:ext>
          </a:extLst>
        </p:spPr>
      </p:pic>
      <p:sp>
        <p:nvSpPr>
          <p:cNvPr id="20" name="Parallelogram 19">
            <a:extLst>
              <a:ext uri="{FF2B5EF4-FFF2-40B4-BE49-F238E27FC236}">
                <a16:creationId xmlns:a16="http://schemas.microsoft.com/office/drawing/2014/main" id="{91224996-8E2E-DF4D-84EB-9AF725E7E66B}"/>
              </a:ext>
            </a:extLst>
          </p:cNvPr>
          <p:cNvSpPr/>
          <p:nvPr/>
        </p:nvSpPr>
        <p:spPr>
          <a:xfrm>
            <a:off x="2814918" y="2596662"/>
            <a:ext cx="2146493" cy="4274803"/>
          </a:xfrm>
          <a:prstGeom prst="parallelogram">
            <a:avLst>
              <a:gd name="adj" fmla="val 9081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59463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9C1A48-9CD3-E9C2-2635-721A0283DB9A}"/>
              </a:ext>
            </a:extLst>
          </p:cNvPr>
          <p:cNvGrpSpPr/>
          <p:nvPr/>
        </p:nvGrpSpPr>
        <p:grpSpPr>
          <a:xfrm>
            <a:off x="7196075" y="42043"/>
            <a:ext cx="4881872" cy="6966386"/>
            <a:chOff x="7000854" y="5914"/>
            <a:chExt cx="4881872" cy="6966386"/>
          </a:xfrm>
        </p:grpSpPr>
        <p:pic>
          <p:nvPicPr>
            <p:cNvPr id="8" name="Picture 7" descr="A blue and green logo&#10;&#10;AI-generated content may be incorrect.">
              <a:extLst>
                <a:ext uri="{FF2B5EF4-FFF2-40B4-BE49-F238E27FC236}">
                  <a16:creationId xmlns:a16="http://schemas.microsoft.com/office/drawing/2014/main" id="{52CF3BC5-AD97-10C0-014E-28CFC6BD30D5}"/>
                </a:ext>
              </a:extLst>
            </p:cNvPr>
            <p:cNvPicPr>
              <a:picLocks noChangeAspect="1"/>
            </p:cNvPicPr>
            <p:nvPr/>
          </p:nvPicPr>
          <p:blipFill>
            <a:blip r:embed="rId3"/>
            <a:srcRect l="9652" t="4676" r="10931" b="4676"/>
            <a:stretch/>
          </p:blipFill>
          <p:spPr>
            <a:xfrm>
              <a:off x="7000854" y="5914"/>
              <a:ext cx="4881872" cy="6852086"/>
            </a:xfrm>
            <a:prstGeom prst="rect">
              <a:avLst/>
            </a:prstGeom>
            <a:effectLst/>
          </p:spPr>
        </p:pic>
        <p:sp>
          <p:nvSpPr>
            <p:cNvPr id="9" name="Rectangle 8">
              <a:extLst>
                <a:ext uri="{FF2B5EF4-FFF2-40B4-BE49-F238E27FC236}">
                  <a16:creationId xmlns:a16="http://schemas.microsoft.com/office/drawing/2014/main" id="{1E211517-3BB5-1219-0DB6-AE7B38774D1B}"/>
                </a:ext>
              </a:extLst>
            </p:cNvPr>
            <p:cNvSpPr/>
            <p:nvPr/>
          </p:nvSpPr>
          <p:spPr>
            <a:xfrm>
              <a:off x="7000854" y="114300"/>
              <a:ext cx="4843772" cy="6858000"/>
            </a:xfrm>
            <a:prstGeom prst="rect">
              <a:avLst/>
            </a:prstGeom>
            <a:solidFill>
              <a:schemeClr val="bg1">
                <a:alpha val="8986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grpSp>
        <p:nvGrpSpPr>
          <p:cNvPr id="2" name="Group 1">
            <a:extLst>
              <a:ext uri="{FF2B5EF4-FFF2-40B4-BE49-F238E27FC236}">
                <a16:creationId xmlns:a16="http://schemas.microsoft.com/office/drawing/2014/main" id="{0FC4F213-DF44-D890-3687-5E3654C92F55}"/>
              </a:ext>
            </a:extLst>
          </p:cNvPr>
          <p:cNvGrpSpPr/>
          <p:nvPr/>
        </p:nvGrpSpPr>
        <p:grpSpPr>
          <a:xfrm>
            <a:off x="370531" y="-12150"/>
            <a:ext cx="4881872" cy="6966386"/>
            <a:chOff x="7000854" y="5914"/>
            <a:chExt cx="4881872" cy="6966386"/>
          </a:xfrm>
        </p:grpSpPr>
        <p:pic>
          <p:nvPicPr>
            <p:cNvPr id="3" name="Picture 2" descr="A blue and green logo&#10;&#10;AI-generated content may be incorrect.">
              <a:extLst>
                <a:ext uri="{FF2B5EF4-FFF2-40B4-BE49-F238E27FC236}">
                  <a16:creationId xmlns:a16="http://schemas.microsoft.com/office/drawing/2014/main" id="{451AF69A-8240-7774-D920-407E6BEABDF0}"/>
                </a:ext>
              </a:extLst>
            </p:cNvPr>
            <p:cNvPicPr>
              <a:picLocks noChangeAspect="1"/>
            </p:cNvPicPr>
            <p:nvPr/>
          </p:nvPicPr>
          <p:blipFill>
            <a:blip r:embed="rId3"/>
            <a:srcRect l="9652" t="4676" r="10931" b="4676"/>
            <a:stretch/>
          </p:blipFill>
          <p:spPr>
            <a:xfrm>
              <a:off x="7000854" y="5914"/>
              <a:ext cx="4881872" cy="6852086"/>
            </a:xfrm>
            <a:prstGeom prst="rect">
              <a:avLst/>
            </a:prstGeom>
            <a:effectLst/>
          </p:spPr>
        </p:pic>
        <p:sp>
          <p:nvSpPr>
            <p:cNvPr id="4" name="Rectangle 3">
              <a:extLst>
                <a:ext uri="{FF2B5EF4-FFF2-40B4-BE49-F238E27FC236}">
                  <a16:creationId xmlns:a16="http://schemas.microsoft.com/office/drawing/2014/main" id="{E71AF360-7D16-18B8-3BFC-093F1F6DF74F}"/>
                </a:ext>
              </a:extLst>
            </p:cNvPr>
            <p:cNvSpPr/>
            <p:nvPr/>
          </p:nvSpPr>
          <p:spPr>
            <a:xfrm>
              <a:off x="7000854" y="114300"/>
              <a:ext cx="4843772" cy="6858000"/>
            </a:xfrm>
            <a:prstGeom prst="rect">
              <a:avLst/>
            </a:prstGeom>
            <a:solidFill>
              <a:schemeClr val="bg1">
                <a:alpha val="8986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graphicFrame>
        <p:nvGraphicFramePr>
          <p:cNvPr id="6" name="Content Placeholder 5"/>
          <p:cNvGraphicFramePr>
            <a:graphicFrameLocks noGrp="1"/>
          </p:cNvGraphicFramePr>
          <p:nvPr>
            <p:ph idx="1"/>
            <p:extLst>
              <p:ext uri="{D42A27DB-BD31-4B8C-83A1-F6EECF244321}">
                <p14:modId xmlns:p14="http://schemas.microsoft.com/office/powerpoint/2010/main" val="2886430354"/>
              </p:ext>
            </p:extLst>
          </p:nvPr>
        </p:nvGraphicFramePr>
        <p:xfrm>
          <a:off x="23447" y="249382"/>
          <a:ext cx="12192000" cy="6289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ounded Rectangle 6"/>
          <p:cNvSpPr/>
          <p:nvPr/>
        </p:nvSpPr>
        <p:spPr>
          <a:xfrm>
            <a:off x="4630318" y="2726713"/>
            <a:ext cx="2978258" cy="1348353"/>
          </a:xfrm>
          <a:prstGeom prst="roundRect">
            <a:avLst/>
          </a:prstGeom>
          <a:scene3d>
            <a:camera prst="orthographicFront"/>
            <a:lightRig rig="threePt" dir="t"/>
          </a:scene3d>
          <a:sp3d>
            <a:bevelT w="165100" prst="coolSlant"/>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l-GR" sz="3200" b="1" dirty="0"/>
              <a:t>Σύγχρονη Ογκολογία</a:t>
            </a:r>
            <a:endParaRPr lang="en-US" sz="3200" b="1" dirty="0"/>
          </a:p>
        </p:txBody>
      </p:sp>
    </p:spTree>
    <p:extLst>
      <p:ext uri="{BB962C8B-B14F-4D97-AF65-F5344CB8AC3E}">
        <p14:creationId xmlns:p14="http://schemas.microsoft.com/office/powerpoint/2010/main" val="135326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AI-generated content may be incorrect.">
            <a:extLst>
              <a:ext uri="{FF2B5EF4-FFF2-40B4-BE49-F238E27FC236}">
                <a16:creationId xmlns:a16="http://schemas.microsoft.com/office/drawing/2014/main" id="{235A937F-3580-86D6-81A8-53D646EBCDF1}"/>
              </a:ext>
            </a:extLst>
          </p:cNvPr>
          <p:cNvPicPr>
            <a:picLocks noChangeAspect="1"/>
          </p:cNvPicPr>
          <p:nvPr/>
        </p:nvPicPr>
        <p:blipFill>
          <a:blip r:embed="rId3"/>
          <a:srcRect t="8687"/>
          <a:stretch/>
        </p:blipFill>
        <p:spPr>
          <a:xfrm>
            <a:off x="0" y="-30788"/>
            <a:ext cx="12192000" cy="6958061"/>
          </a:xfrm>
          <a:prstGeom prst="rect">
            <a:avLst/>
          </a:prstGeom>
        </p:spPr>
      </p:pic>
      <p:sp>
        <p:nvSpPr>
          <p:cNvPr id="15" name="Rounded Rectangle 14">
            <a:extLst>
              <a:ext uri="{FF2B5EF4-FFF2-40B4-BE49-F238E27FC236}">
                <a16:creationId xmlns:a16="http://schemas.microsoft.com/office/drawing/2014/main" id="{714BD34D-09B0-C205-9829-4E7374CFB02A}"/>
              </a:ext>
            </a:extLst>
          </p:cNvPr>
          <p:cNvSpPr/>
          <p:nvPr/>
        </p:nvSpPr>
        <p:spPr>
          <a:xfrm>
            <a:off x="3491345" y="3893129"/>
            <a:ext cx="7093527" cy="65116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extBox 1">
            <a:extLst>
              <a:ext uri="{FF2B5EF4-FFF2-40B4-BE49-F238E27FC236}">
                <a16:creationId xmlns:a16="http://schemas.microsoft.com/office/drawing/2014/main" id="{ACBC2105-9F1E-EA9C-2DAF-BB77641D631A}"/>
              </a:ext>
            </a:extLst>
          </p:cNvPr>
          <p:cNvSpPr txBox="1"/>
          <p:nvPr/>
        </p:nvSpPr>
        <p:spPr>
          <a:xfrm>
            <a:off x="11539728" y="6437376"/>
            <a:ext cx="654346" cy="369332"/>
          </a:xfrm>
          <a:prstGeom prst="rect">
            <a:avLst/>
          </a:prstGeom>
          <a:noFill/>
        </p:spPr>
        <p:txBody>
          <a:bodyPr wrap="none" rtlCol="0">
            <a:spAutoFit/>
          </a:bodyPr>
          <a:lstStyle/>
          <a:p>
            <a:r>
              <a:rPr lang="el-GR" dirty="0">
                <a:latin typeface="Avenir Book" panose="02000503020000020003" pitchFamily="2" charset="0"/>
              </a:rPr>
              <a:t>4/22</a:t>
            </a:r>
            <a:endParaRPr lang="en-GR" dirty="0">
              <a:latin typeface="Avenir Book" panose="02000503020000020003" pitchFamily="2" charset="0"/>
            </a:endParaRPr>
          </a:p>
        </p:txBody>
      </p:sp>
    </p:spTree>
    <p:extLst>
      <p:ext uri="{BB962C8B-B14F-4D97-AF65-F5344CB8AC3E}">
        <p14:creationId xmlns:p14="http://schemas.microsoft.com/office/powerpoint/2010/main" val="1775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3" name="Title 2"/>
          <p:cNvSpPr>
            <a:spLocks noGrp="1"/>
          </p:cNvSpPr>
          <p:nvPr>
            <p:ph type="title"/>
          </p:nvPr>
        </p:nvSpPr>
        <p:spPr>
          <a:xfrm>
            <a:off x="643468" y="295995"/>
            <a:ext cx="5376332" cy="1800526"/>
          </a:xfrm>
        </p:spPr>
        <p:txBody>
          <a:bodyPr vert="horz" lIns="91440" tIns="45720" rIns="91440" bIns="45720" rtlCol="0" anchor="ctr">
            <a:normAutofit/>
          </a:bodyPr>
          <a:lstStyle/>
          <a:p>
            <a:r>
              <a:rPr lang="en-US" dirty="0"/>
              <a:t>Αντικείμενο – </a:t>
            </a:r>
            <a:r>
              <a:rPr lang="en-US" dirty="0" err="1"/>
              <a:t>Σκο</a:t>
            </a:r>
            <a:r>
              <a:rPr lang="en-US" dirty="0"/>
              <a:t>π</a:t>
            </a:r>
            <a:r>
              <a:rPr lang="en-US" dirty="0" err="1"/>
              <a:t>ός</a:t>
            </a:r>
            <a:endParaRPr lang="en-US" dirty="0"/>
          </a:p>
        </p:txBody>
      </p:sp>
      <p:sp>
        <p:nvSpPr>
          <p:cNvPr id="5" name="Content Placeholder 4"/>
          <p:cNvSpPr>
            <a:spLocks noGrp="1"/>
          </p:cNvSpPr>
          <p:nvPr>
            <p:ph sz="half" idx="1"/>
          </p:nvPr>
        </p:nvSpPr>
        <p:spPr>
          <a:xfrm>
            <a:off x="595745" y="1905000"/>
            <a:ext cx="5576457" cy="4715255"/>
          </a:xfrm>
        </p:spPr>
        <p:txBody>
          <a:bodyPr vert="horz" lIns="91440" tIns="45720" rIns="91440" bIns="45720" rtlCol="0">
            <a:normAutofit lnSpcReduction="10000"/>
          </a:bodyPr>
          <a:lstStyle/>
          <a:p>
            <a:pPr>
              <a:buFont typeface="System Font Regular"/>
              <a:buChar char="▷"/>
            </a:pPr>
            <a:endParaRPr lang="en-US" sz="2400" dirty="0"/>
          </a:p>
          <a:p>
            <a:pPr>
              <a:buFont typeface="System Font Regular"/>
              <a:buChar char="▷"/>
            </a:pPr>
            <a:r>
              <a:rPr lang="el-GR" sz="2400" dirty="0"/>
              <a:t>Σ</a:t>
            </a:r>
            <a:r>
              <a:rPr lang="en-US" sz="2400" dirty="0" err="1"/>
              <a:t>φ</a:t>
            </a:r>
            <a:r>
              <a:rPr lang="en-US" sz="2400" dirty="0"/>
              <a:t>α</a:t>
            </a:r>
            <a:r>
              <a:rPr lang="en-US" sz="2400" dirty="0" err="1"/>
              <a:t>ιρικές</a:t>
            </a:r>
            <a:r>
              <a:rPr lang="en-US" sz="2400" dirty="0"/>
              <a:t> </a:t>
            </a:r>
            <a:r>
              <a:rPr lang="en-US" sz="2400" dirty="0" err="1"/>
              <a:t>γνώσεις</a:t>
            </a:r>
            <a:r>
              <a:rPr lang="en-US" sz="2400" dirty="0"/>
              <a:t> </a:t>
            </a:r>
            <a:r>
              <a:rPr lang="en-US" sz="2400" dirty="0" err="1"/>
              <a:t>κ</a:t>
            </a:r>
            <a:r>
              <a:rPr lang="en-US" sz="2400" dirty="0"/>
              <a:t>α</a:t>
            </a:r>
            <a:r>
              <a:rPr lang="en-US" sz="2400" dirty="0" err="1"/>
              <a:t>ι</a:t>
            </a:r>
            <a:r>
              <a:rPr lang="en-US" sz="2400" dirty="0"/>
              <a:t> </a:t>
            </a:r>
            <a:r>
              <a:rPr lang="en-US" sz="2400" dirty="0" err="1"/>
              <a:t>δεξιότητες</a:t>
            </a:r>
            <a:r>
              <a:rPr lang="en-US" sz="2400" dirty="0"/>
              <a:t> </a:t>
            </a:r>
            <a:r>
              <a:rPr lang="en-US" sz="2400" dirty="0" err="1"/>
              <a:t>στην</a:t>
            </a:r>
            <a:r>
              <a:rPr lang="en-US" sz="2400" dirty="0"/>
              <a:t> </a:t>
            </a:r>
            <a:r>
              <a:rPr lang="en-US" sz="2400" dirty="0" err="1"/>
              <a:t>Ογκολογί</a:t>
            </a:r>
            <a:r>
              <a:rPr lang="en-US" sz="2400" dirty="0"/>
              <a:t>α</a:t>
            </a:r>
          </a:p>
          <a:p>
            <a:pPr>
              <a:buFont typeface="System Font Regular"/>
              <a:buChar char="▷"/>
            </a:pPr>
            <a:endParaRPr lang="en-US" sz="2400" dirty="0"/>
          </a:p>
          <a:p>
            <a:pPr>
              <a:buFont typeface="System Font Regular"/>
              <a:buChar char="▷"/>
            </a:pPr>
            <a:r>
              <a:rPr lang="el-GR" sz="2400" dirty="0" err="1"/>
              <a:t>Κοιν</a:t>
            </a:r>
            <a:r>
              <a:rPr lang="en-US" sz="2400" dirty="0"/>
              <a:t>ή</a:t>
            </a:r>
            <a:r>
              <a:rPr lang="el-GR" sz="2400" dirty="0"/>
              <a:t> γλώσσα επικοινωνίας </a:t>
            </a:r>
            <a:endParaRPr lang="en-US" sz="2400" dirty="0"/>
          </a:p>
          <a:p>
            <a:pPr>
              <a:buFont typeface="System Font Regular"/>
              <a:buChar char="▷"/>
            </a:pPr>
            <a:endParaRPr lang="el-GR" sz="2400" dirty="0"/>
          </a:p>
          <a:p>
            <a:pPr>
              <a:buFont typeface="System Font Regular"/>
              <a:buChar char="▷"/>
            </a:pPr>
            <a:r>
              <a:rPr lang="en-US" sz="2400" dirty="0" err="1"/>
              <a:t>Στελέχωση</a:t>
            </a:r>
            <a:r>
              <a:rPr lang="en-US" sz="2400" dirty="0"/>
              <a:t> </a:t>
            </a:r>
            <a:r>
              <a:rPr lang="el-GR" sz="2400" dirty="0"/>
              <a:t> </a:t>
            </a:r>
            <a:endParaRPr lang="en-US" sz="2400" dirty="0"/>
          </a:p>
          <a:p>
            <a:pPr lvl="1">
              <a:buFont typeface="System Font Regular"/>
              <a:buChar char="▷"/>
            </a:pPr>
            <a:r>
              <a:rPr lang="el-GR" sz="2400" dirty="0"/>
              <a:t>Θ</a:t>
            </a:r>
            <a:r>
              <a:rPr lang="en-US" sz="2400" dirty="0" err="1"/>
              <a:t>ερ</a:t>
            </a:r>
            <a:r>
              <a:rPr lang="en-US" sz="2400" dirty="0"/>
              <a:t>απ</a:t>
            </a:r>
            <a:r>
              <a:rPr lang="en-US" sz="2400" dirty="0" err="1"/>
              <a:t>ευτικών</a:t>
            </a:r>
            <a:r>
              <a:rPr lang="el-GR" sz="2400" dirty="0"/>
              <a:t>/</a:t>
            </a:r>
            <a:r>
              <a:rPr lang="en-US" sz="2400" dirty="0" err="1"/>
              <a:t>ερευνητικών</a:t>
            </a:r>
            <a:r>
              <a:rPr lang="en-US" sz="2400" dirty="0"/>
              <a:t> </a:t>
            </a:r>
            <a:r>
              <a:rPr lang="en-US" sz="2400" dirty="0" err="1"/>
              <a:t>υ</a:t>
            </a:r>
            <a:r>
              <a:rPr lang="en-US" sz="2400" dirty="0"/>
              <a:t>π</a:t>
            </a:r>
            <a:r>
              <a:rPr lang="en-US" sz="2400" dirty="0" err="1"/>
              <a:t>οδομών</a:t>
            </a:r>
            <a:endParaRPr lang="en-US" sz="2400" dirty="0"/>
          </a:p>
          <a:p>
            <a:pPr lvl="1">
              <a:buFont typeface="System Font Regular"/>
              <a:buChar char="▷"/>
            </a:pPr>
            <a:r>
              <a:rPr lang="el-GR" sz="2400" dirty="0"/>
              <a:t>Φ</a:t>
            </a:r>
            <a:r>
              <a:rPr lang="en-US" sz="2400" dirty="0"/>
              <a:t>α</a:t>
            </a:r>
            <a:r>
              <a:rPr lang="en-US" sz="2400" dirty="0" err="1"/>
              <a:t>ρμ</a:t>
            </a:r>
            <a:r>
              <a:rPr lang="en-US" sz="2400" dirty="0"/>
              <a:t>α</a:t>
            </a:r>
            <a:r>
              <a:rPr lang="en-US" sz="2400" dirty="0" err="1"/>
              <a:t>κευτικών</a:t>
            </a:r>
            <a:r>
              <a:rPr lang="el-GR" sz="2400" dirty="0"/>
              <a:t>/</a:t>
            </a:r>
            <a:r>
              <a:rPr lang="en-US" sz="2400" dirty="0"/>
              <a:t>β</a:t>
            </a:r>
            <a:r>
              <a:rPr lang="en-US" sz="2400" dirty="0" err="1"/>
              <a:t>ιοτεχνολογικών</a:t>
            </a:r>
            <a:r>
              <a:rPr lang="en-US" sz="2400" dirty="0"/>
              <a:t> </a:t>
            </a:r>
            <a:r>
              <a:rPr lang="en-US" sz="2400" dirty="0" err="1"/>
              <a:t>ετ</a:t>
            </a:r>
            <a:r>
              <a:rPr lang="en-US" sz="2400" dirty="0"/>
              <a:t>α</a:t>
            </a:r>
            <a:r>
              <a:rPr lang="en-US" sz="2400" dirty="0" err="1"/>
              <a:t>ιριών</a:t>
            </a:r>
            <a:r>
              <a:rPr lang="en-US" sz="2400" dirty="0"/>
              <a:t> </a:t>
            </a:r>
          </a:p>
          <a:p>
            <a:pPr>
              <a:buFont typeface="System Font Regular"/>
              <a:buChar char="▷"/>
            </a:pPr>
            <a:r>
              <a:rPr lang="en-US" sz="2400" dirty="0" err="1"/>
              <a:t>Προώθηση</a:t>
            </a:r>
            <a:r>
              <a:rPr lang="en-US" sz="2400" dirty="0"/>
              <a:t> α</a:t>
            </a:r>
            <a:r>
              <a:rPr lang="en-US" sz="2400" dirty="0" err="1"/>
              <a:t>κ</a:t>
            </a:r>
            <a:r>
              <a:rPr lang="en-US" sz="2400" dirty="0"/>
              <a:t>α</a:t>
            </a:r>
            <a:r>
              <a:rPr lang="en-US" sz="2400" dirty="0" err="1"/>
              <a:t>δημ</a:t>
            </a:r>
            <a:r>
              <a:rPr lang="en-US" sz="2400" dirty="0"/>
              <a:t>α</a:t>
            </a:r>
            <a:r>
              <a:rPr lang="en-US" sz="2400" dirty="0" err="1"/>
              <a:t>ϊκών</a:t>
            </a:r>
            <a:r>
              <a:rPr lang="en-US" sz="2400" dirty="0"/>
              <a:t> </a:t>
            </a:r>
            <a:r>
              <a:rPr lang="en-US" sz="2400" dirty="0" err="1"/>
              <a:t>κ</a:t>
            </a:r>
            <a:r>
              <a:rPr lang="en-US" sz="2400" dirty="0"/>
              <a:t>α</a:t>
            </a:r>
            <a:r>
              <a:rPr lang="en-US" sz="2400" dirty="0" err="1"/>
              <a:t>τευθύνσεων</a:t>
            </a:r>
            <a:endParaRPr lang="en-US" sz="2400" dirty="0"/>
          </a:p>
        </p:txBody>
      </p:sp>
      <p:pic>
        <p:nvPicPr>
          <p:cNvPr id="8" name="Content Placeholder 4" descr="A blue and black logo&#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211" y="1242514"/>
            <a:ext cx="3848322" cy="1346912"/>
          </a:xfrm>
          <a:prstGeom prst="rect">
            <a:avLst/>
          </a:prstGeom>
        </p:spPr>
      </p:pic>
      <p:pic>
        <p:nvPicPr>
          <p:cNvPr id="7" name="Picture 6" descr="A circular arrangement of colorful circles with words&#10;&#10;AI-generated content may be incorrect.">
            <a:extLst>
              <a:ext uri="{FF2B5EF4-FFF2-40B4-BE49-F238E27FC236}">
                <a16:creationId xmlns:a16="http://schemas.microsoft.com/office/drawing/2014/main" id="{EBD73A10-EBC7-99EA-F82B-6DC1423F48C7}"/>
              </a:ext>
            </a:extLst>
          </p:cNvPr>
          <p:cNvPicPr>
            <a:picLocks noChangeAspect="1"/>
          </p:cNvPicPr>
          <p:nvPr/>
        </p:nvPicPr>
        <p:blipFill>
          <a:blip r:embed="rId4"/>
          <a:stretch>
            <a:fillRect/>
          </a:stretch>
        </p:blipFill>
        <p:spPr>
          <a:xfrm>
            <a:off x="8295061" y="3657600"/>
            <a:ext cx="2658622" cy="2585510"/>
          </a:xfrm>
          <a:prstGeom prst="rect">
            <a:avLst/>
          </a:prstGeom>
        </p:spPr>
      </p:pic>
    </p:spTree>
    <p:extLst>
      <p:ext uri="{BB962C8B-B14F-4D97-AF65-F5344CB8AC3E}">
        <p14:creationId xmlns:p14="http://schemas.microsoft.com/office/powerpoint/2010/main" val="9136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CEE631-09DC-9FCF-00F0-72F5AFECAFBD}"/>
              </a:ext>
            </a:extLst>
          </p:cNvPr>
          <p:cNvGrpSpPr/>
          <p:nvPr/>
        </p:nvGrpSpPr>
        <p:grpSpPr>
          <a:xfrm>
            <a:off x="370531" y="-12150"/>
            <a:ext cx="4881872" cy="6966386"/>
            <a:chOff x="7000854" y="5914"/>
            <a:chExt cx="4881872" cy="6966386"/>
          </a:xfrm>
        </p:grpSpPr>
        <p:pic>
          <p:nvPicPr>
            <p:cNvPr id="4" name="Picture 3" descr="A blue and green logo&#10;&#10;AI-generated content may be incorrect.">
              <a:extLst>
                <a:ext uri="{FF2B5EF4-FFF2-40B4-BE49-F238E27FC236}">
                  <a16:creationId xmlns:a16="http://schemas.microsoft.com/office/drawing/2014/main" id="{EC3CDB6B-BC43-668E-162B-C6A080C83C3F}"/>
                </a:ext>
              </a:extLst>
            </p:cNvPr>
            <p:cNvPicPr>
              <a:picLocks noChangeAspect="1"/>
            </p:cNvPicPr>
            <p:nvPr/>
          </p:nvPicPr>
          <p:blipFill>
            <a:blip r:embed="rId3"/>
            <a:srcRect l="9652" t="4676" r="10931" b="4676"/>
            <a:stretch/>
          </p:blipFill>
          <p:spPr>
            <a:xfrm>
              <a:off x="7000854" y="5914"/>
              <a:ext cx="4881872" cy="6852086"/>
            </a:xfrm>
            <a:prstGeom prst="rect">
              <a:avLst/>
            </a:prstGeom>
            <a:effectLst/>
          </p:spPr>
        </p:pic>
        <p:sp>
          <p:nvSpPr>
            <p:cNvPr id="5" name="Rectangle 4">
              <a:extLst>
                <a:ext uri="{FF2B5EF4-FFF2-40B4-BE49-F238E27FC236}">
                  <a16:creationId xmlns:a16="http://schemas.microsoft.com/office/drawing/2014/main" id="{D2B77D0F-7CE2-8EE8-8A0A-7BFEA892BF43}"/>
                </a:ext>
              </a:extLst>
            </p:cNvPr>
            <p:cNvSpPr/>
            <p:nvPr/>
          </p:nvSpPr>
          <p:spPr>
            <a:xfrm>
              <a:off x="7000854" y="114300"/>
              <a:ext cx="4843772" cy="6858000"/>
            </a:xfrm>
            <a:prstGeom prst="rect">
              <a:avLst/>
            </a:prstGeom>
            <a:solidFill>
              <a:schemeClr val="bg1">
                <a:alpha val="8986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sp>
        <p:nvSpPr>
          <p:cNvPr id="2" name="Title 1"/>
          <p:cNvSpPr>
            <a:spLocks noGrp="1"/>
          </p:cNvSpPr>
          <p:nvPr>
            <p:ph type="title"/>
          </p:nvPr>
        </p:nvSpPr>
        <p:spPr/>
        <p:txBody>
          <a:bodyPr/>
          <a:lstStyle/>
          <a:p>
            <a:r>
              <a:rPr lang="el-GR" dirty="0" err="1"/>
              <a:t>Διϋδρυματικό</a:t>
            </a:r>
            <a:r>
              <a:rPr lang="el-GR" dirty="0"/>
              <a:t> ΜΠΣ</a:t>
            </a:r>
            <a:endParaRPr lang="en-US" dirty="0"/>
          </a:p>
        </p:txBody>
      </p:sp>
      <p:sp>
        <p:nvSpPr>
          <p:cNvPr id="3" name="Content Placeholder 2"/>
          <p:cNvSpPr>
            <a:spLocks noGrp="1"/>
          </p:cNvSpPr>
          <p:nvPr>
            <p:ph sz="half" idx="1"/>
          </p:nvPr>
        </p:nvSpPr>
        <p:spPr>
          <a:xfrm>
            <a:off x="838200" y="1899766"/>
            <a:ext cx="5800704" cy="4525747"/>
          </a:xfrm>
        </p:spPr>
        <p:txBody>
          <a:bodyPr>
            <a:normAutofit/>
          </a:bodyPr>
          <a:lstStyle/>
          <a:p>
            <a:r>
              <a:rPr lang="el-GR" dirty="0"/>
              <a:t>Ιατρική Σχολή Πανεπιστημίου Κρήτης </a:t>
            </a:r>
          </a:p>
          <a:p>
            <a:pPr lvl="1"/>
            <a:r>
              <a:rPr lang="el-GR" sz="2000" dirty="0"/>
              <a:t>Υψηλού επιπέδου κλινική πράξη και έρευνα </a:t>
            </a:r>
          </a:p>
          <a:p>
            <a:pPr lvl="1"/>
            <a:endParaRPr lang="el-GR" dirty="0"/>
          </a:p>
          <a:p>
            <a:pPr lvl="1"/>
            <a:endParaRPr lang="el-GR" dirty="0"/>
          </a:p>
          <a:p>
            <a:r>
              <a:rPr lang="el-GR" dirty="0" err="1"/>
              <a:t>Ινστιτούτο</a:t>
            </a:r>
            <a:r>
              <a:rPr lang="el-GR" dirty="0"/>
              <a:t> Χημικής Βιολογίας </a:t>
            </a:r>
            <a:r>
              <a:rPr lang="el-GR" dirty="0" err="1"/>
              <a:t>Εθνικου</a:t>
            </a:r>
            <a:r>
              <a:rPr lang="el-GR" dirty="0"/>
              <a:t>́ </a:t>
            </a:r>
            <a:r>
              <a:rPr lang="el-GR" dirty="0" err="1"/>
              <a:t>Ιδρύματος</a:t>
            </a:r>
            <a:r>
              <a:rPr lang="el-GR" dirty="0"/>
              <a:t> </a:t>
            </a:r>
            <a:r>
              <a:rPr lang="el-GR" dirty="0" err="1"/>
              <a:t>Ερευνών</a:t>
            </a:r>
            <a:r>
              <a:rPr lang="el-GR" dirty="0"/>
              <a:t>.</a:t>
            </a:r>
          </a:p>
          <a:p>
            <a:pPr lvl="1"/>
            <a:r>
              <a:rPr lang="el-GR" sz="2000" dirty="0"/>
              <a:t>Υψηλού  επιπέδου βασική έρευνα και τεχνολογία αιχμής</a:t>
            </a:r>
          </a:p>
          <a:p>
            <a:endParaRPr lang="el-GR" dirty="0"/>
          </a:p>
          <a:p>
            <a:endParaRPr lang="el-GR" dirty="0"/>
          </a:p>
        </p:txBody>
      </p:sp>
      <p:pic>
        <p:nvPicPr>
          <p:cNvPr id="8" name="Content Placeholder 7"/>
          <p:cNvPicPr>
            <a:picLocks noGrp="1" noChangeAspect="1"/>
          </p:cNvPicPr>
          <p:nvPr>
            <p:ph sz="half" idx="2"/>
          </p:nvPr>
        </p:nvPicPr>
        <p:blipFill>
          <a:blip r:embed="rId4"/>
          <a:stretch>
            <a:fillRect/>
          </a:stretch>
        </p:blipFill>
        <p:spPr>
          <a:xfrm>
            <a:off x="7106573" y="462516"/>
            <a:ext cx="2834511" cy="2869943"/>
          </a:xfrm>
          <a:prstGeom prst="rect">
            <a:avLst/>
          </a:prstGeom>
        </p:spPr>
      </p:pic>
      <p:pic>
        <p:nvPicPr>
          <p:cNvPr id="9" name="Picture 8"/>
          <p:cNvPicPr>
            <a:picLocks noChangeAspect="1"/>
          </p:cNvPicPr>
          <p:nvPr/>
        </p:nvPicPr>
        <p:blipFill>
          <a:blip r:embed="rId5"/>
          <a:stretch>
            <a:fillRect/>
          </a:stretch>
        </p:blipFill>
        <p:spPr>
          <a:xfrm>
            <a:off x="8719503" y="3580326"/>
            <a:ext cx="3058469" cy="3058469"/>
          </a:xfrm>
          <a:prstGeom prst="rect">
            <a:avLst/>
          </a:prstGeom>
        </p:spPr>
      </p:pic>
    </p:spTree>
    <p:extLst>
      <p:ext uri="{BB962C8B-B14F-4D97-AF65-F5344CB8AC3E}">
        <p14:creationId xmlns:p14="http://schemas.microsoft.com/office/powerpoint/2010/main" val="11607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C0556EB-B014-70D3-D9A7-20DE490CC5C1}"/>
              </a:ext>
            </a:extLst>
          </p:cNvPr>
          <p:cNvGrpSpPr/>
          <p:nvPr/>
        </p:nvGrpSpPr>
        <p:grpSpPr>
          <a:xfrm>
            <a:off x="370531" y="-12150"/>
            <a:ext cx="4881872" cy="6966386"/>
            <a:chOff x="7000854" y="5914"/>
            <a:chExt cx="4881872" cy="6966386"/>
          </a:xfrm>
        </p:grpSpPr>
        <p:pic>
          <p:nvPicPr>
            <p:cNvPr id="5" name="Picture 4" descr="A blue and green logo&#10;&#10;AI-generated content may be incorrect.">
              <a:extLst>
                <a:ext uri="{FF2B5EF4-FFF2-40B4-BE49-F238E27FC236}">
                  <a16:creationId xmlns:a16="http://schemas.microsoft.com/office/drawing/2014/main" id="{48B29436-A4D5-0293-7E07-B2F89F7F69D4}"/>
                </a:ext>
              </a:extLst>
            </p:cNvPr>
            <p:cNvPicPr>
              <a:picLocks noChangeAspect="1"/>
            </p:cNvPicPr>
            <p:nvPr/>
          </p:nvPicPr>
          <p:blipFill>
            <a:blip r:embed="rId3"/>
            <a:srcRect l="9652" t="4676" r="10931" b="4676"/>
            <a:stretch/>
          </p:blipFill>
          <p:spPr>
            <a:xfrm>
              <a:off x="7000854" y="5914"/>
              <a:ext cx="4881872" cy="6852086"/>
            </a:xfrm>
            <a:prstGeom prst="rect">
              <a:avLst/>
            </a:prstGeom>
            <a:effectLst/>
          </p:spPr>
        </p:pic>
        <p:sp>
          <p:nvSpPr>
            <p:cNvPr id="7" name="Rectangle 6">
              <a:extLst>
                <a:ext uri="{FF2B5EF4-FFF2-40B4-BE49-F238E27FC236}">
                  <a16:creationId xmlns:a16="http://schemas.microsoft.com/office/drawing/2014/main" id="{2544E623-BC39-037F-AE11-2F209A48D7F7}"/>
                </a:ext>
              </a:extLst>
            </p:cNvPr>
            <p:cNvSpPr/>
            <p:nvPr/>
          </p:nvSpPr>
          <p:spPr>
            <a:xfrm>
              <a:off x="7000854" y="114300"/>
              <a:ext cx="4843772" cy="6858000"/>
            </a:xfrm>
            <a:prstGeom prst="rect">
              <a:avLst/>
            </a:prstGeom>
            <a:solidFill>
              <a:schemeClr val="bg1">
                <a:alpha val="8986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sp>
        <p:nvSpPr>
          <p:cNvPr id="2" name="Title 1"/>
          <p:cNvSpPr>
            <a:spLocks noGrp="1"/>
          </p:cNvSpPr>
          <p:nvPr>
            <p:ph type="title"/>
          </p:nvPr>
        </p:nvSpPr>
        <p:spPr/>
        <p:txBody>
          <a:bodyPr/>
          <a:lstStyle/>
          <a:p>
            <a:r>
              <a:rPr lang="el-GR" dirty="0"/>
              <a:t>Διϋδρυματικό ΜΠΣ</a:t>
            </a:r>
            <a:endParaRPr lang="en-US" dirty="0"/>
          </a:p>
        </p:txBody>
      </p:sp>
      <p:sp>
        <p:nvSpPr>
          <p:cNvPr id="3" name="Content Placeholder 2"/>
          <p:cNvSpPr>
            <a:spLocks noGrp="1"/>
          </p:cNvSpPr>
          <p:nvPr>
            <p:ph sz="half" idx="1"/>
          </p:nvPr>
        </p:nvSpPr>
        <p:spPr>
          <a:xfrm>
            <a:off x="838199" y="1899766"/>
            <a:ext cx="5800705" cy="4525747"/>
          </a:xfrm>
        </p:spPr>
        <p:txBody>
          <a:bodyPr>
            <a:normAutofit/>
          </a:bodyPr>
          <a:lstStyle/>
          <a:p>
            <a:r>
              <a:rPr lang="el-GR" sz="2400" dirty="0"/>
              <a:t>Μεγάλο εύρος επιλογών διδασκόντων υψηλού επιπέδου </a:t>
            </a:r>
          </a:p>
          <a:p>
            <a:endParaRPr lang="el-GR" sz="2400" dirty="0"/>
          </a:p>
          <a:p>
            <a:endParaRPr lang="el-GR" sz="2400" dirty="0"/>
          </a:p>
          <a:p>
            <a:r>
              <a:rPr lang="el-GR" sz="2400" dirty="0"/>
              <a:t>Ποικιλία επιλογών για βασική και κλινική έρευνα</a:t>
            </a:r>
          </a:p>
          <a:p>
            <a:endParaRPr lang="el-GR" sz="2400" dirty="0"/>
          </a:p>
          <a:p>
            <a:endParaRPr lang="el-GR" sz="2400" dirty="0"/>
          </a:p>
          <a:p>
            <a:r>
              <a:rPr lang="el-GR" sz="2400" dirty="0"/>
              <a:t>Ελαχιστοποίηση εξόδων μετακίνησης διδασκόντων και φοιτητών</a:t>
            </a:r>
          </a:p>
          <a:p>
            <a:endParaRPr lang="el-GR" sz="2400" dirty="0"/>
          </a:p>
          <a:p>
            <a:endParaRPr lang="el-GR" sz="2400" dirty="0"/>
          </a:p>
          <a:p>
            <a:endParaRPr lang="el-GR" sz="2400" dirty="0"/>
          </a:p>
          <a:p>
            <a:endParaRPr lang="el-GR" sz="2400" dirty="0"/>
          </a:p>
          <a:p>
            <a:endParaRPr lang="el-GR" sz="2400" dirty="0"/>
          </a:p>
        </p:txBody>
      </p:sp>
      <p:pic>
        <p:nvPicPr>
          <p:cNvPr id="8" name="Content Placeholder 7"/>
          <p:cNvPicPr>
            <a:picLocks noGrp="1" noChangeAspect="1"/>
          </p:cNvPicPr>
          <p:nvPr>
            <p:ph sz="half" idx="2"/>
          </p:nvPr>
        </p:nvPicPr>
        <p:blipFill>
          <a:blip r:embed="rId4"/>
          <a:stretch>
            <a:fillRect/>
          </a:stretch>
        </p:blipFill>
        <p:spPr>
          <a:xfrm>
            <a:off x="9115404" y="3265687"/>
            <a:ext cx="2834511" cy="2869943"/>
          </a:xfrm>
          <a:prstGeom prst="rect">
            <a:avLst/>
          </a:prstGeom>
        </p:spPr>
      </p:pic>
      <p:pic>
        <p:nvPicPr>
          <p:cNvPr id="9" name="Picture 8"/>
          <p:cNvPicPr>
            <a:picLocks noChangeAspect="1"/>
          </p:cNvPicPr>
          <p:nvPr/>
        </p:nvPicPr>
        <p:blipFill>
          <a:blip r:embed="rId5"/>
          <a:stretch>
            <a:fillRect/>
          </a:stretch>
        </p:blipFill>
        <p:spPr>
          <a:xfrm>
            <a:off x="6638904" y="722370"/>
            <a:ext cx="2833200" cy="2833200"/>
          </a:xfrm>
          <a:prstGeom prst="rect">
            <a:avLst/>
          </a:prstGeom>
        </p:spPr>
      </p:pic>
      <p:sp>
        <p:nvSpPr>
          <p:cNvPr id="6" name="TextBox 5">
            <a:extLst>
              <a:ext uri="{FF2B5EF4-FFF2-40B4-BE49-F238E27FC236}">
                <a16:creationId xmlns:a16="http://schemas.microsoft.com/office/drawing/2014/main" id="{EAF2A6C1-E2DB-ECB0-8089-EFB0791B2622}"/>
              </a:ext>
            </a:extLst>
          </p:cNvPr>
          <p:cNvSpPr txBox="1"/>
          <p:nvPr/>
        </p:nvSpPr>
        <p:spPr>
          <a:xfrm>
            <a:off x="11539728" y="6437376"/>
            <a:ext cx="654346" cy="369332"/>
          </a:xfrm>
          <a:prstGeom prst="rect">
            <a:avLst/>
          </a:prstGeom>
          <a:noFill/>
        </p:spPr>
        <p:txBody>
          <a:bodyPr wrap="none" rtlCol="0">
            <a:spAutoFit/>
          </a:bodyPr>
          <a:lstStyle/>
          <a:p>
            <a:r>
              <a:rPr lang="el-GR" dirty="0">
                <a:latin typeface="Avenir Book" panose="02000503020000020003" pitchFamily="2" charset="0"/>
              </a:rPr>
              <a:t>7/22</a:t>
            </a:r>
            <a:endParaRPr lang="en-GR" dirty="0">
              <a:latin typeface="Avenir Book" panose="02000503020000020003" pitchFamily="2" charset="0"/>
            </a:endParaRPr>
          </a:p>
        </p:txBody>
      </p:sp>
    </p:spTree>
    <p:extLst>
      <p:ext uri="{BB962C8B-B14F-4D97-AF65-F5344CB8AC3E}">
        <p14:creationId xmlns:p14="http://schemas.microsoft.com/office/powerpoint/2010/main" val="118815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789028-6801-59EE-8A2E-FB2662BAECD1}"/>
              </a:ext>
            </a:extLst>
          </p:cNvPr>
          <p:cNvGrpSpPr/>
          <p:nvPr/>
        </p:nvGrpSpPr>
        <p:grpSpPr>
          <a:xfrm>
            <a:off x="1151581" y="-12150"/>
            <a:ext cx="4881872" cy="6966386"/>
            <a:chOff x="7000854" y="5914"/>
            <a:chExt cx="4881872" cy="6966386"/>
          </a:xfrm>
        </p:grpSpPr>
        <p:pic>
          <p:nvPicPr>
            <p:cNvPr id="7" name="Picture 6" descr="A blue and green logo&#10;&#10;AI-generated content may be incorrect.">
              <a:extLst>
                <a:ext uri="{FF2B5EF4-FFF2-40B4-BE49-F238E27FC236}">
                  <a16:creationId xmlns:a16="http://schemas.microsoft.com/office/drawing/2014/main" id="{AF354D24-43AD-2B51-91E4-53A31303E65B}"/>
                </a:ext>
              </a:extLst>
            </p:cNvPr>
            <p:cNvPicPr>
              <a:picLocks noChangeAspect="1"/>
            </p:cNvPicPr>
            <p:nvPr/>
          </p:nvPicPr>
          <p:blipFill>
            <a:blip r:embed="rId3"/>
            <a:srcRect l="9652" t="4676" r="10931" b="4676"/>
            <a:stretch/>
          </p:blipFill>
          <p:spPr>
            <a:xfrm>
              <a:off x="7000854" y="5914"/>
              <a:ext cx="4881872" cy="6852086"/>
            </a:xfrm>
            <a:prstGeom prst="rect">
              <a:avLst/>
            </a:prstGeom>
            <a:effectLst/>
          </p:spPr>
        </p:pic>
        <p:sp>
          <p:nvSpPr>
            <p:cNvPr id="8" name="Rectangle 7">
              <a:extLst>
                <a:ext uri="{FF2B5EF4-FFF2-40B4-BE49-F238E27FC236}">
                  <a16:creationId xmlns:a16="http://schemas.microsoft.com/office/drawing/2014/main" id="{17E6750E-A80B-0B03-3E68-90243D4B7D1B}"/>
                </a:ext>
              </a:extLst>
            </p:cNvPr>
            <p:cNvSpPr/>
            <p:nvPr/>
          </p:nvSpPr>
          <p:spPr>
            <a:xfrm>
              <a:off x="7000854" y="114300"/>
              <a:ext cx="4843772" cy="6858000"/>
            </a:xfrm>
            <a:prstGeom prst="rect">
              <a:avLst/>
            </a:prstGeom>
            <a:solidFill>
              <a:schemeClr val="bg1">
                <a:alpha val="8986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grpSp>
      <p:sp>
        <p:nvSpPr>
          <p:cNvPr id="2" name="Title 1"/>
          <p:cNvSpPr>
            <a:spLocks noGrp="1"/>
          </p:cNvSpPr>
          <p:nvPr>
            <p:ph type="title"/>
          </p:nvPr>
        </p:nvSpPr>
        <p:spPr/>
        <p:txBody>
          <a:bodyPr/>
          <a:lstStyle/>
          <a:p>
            <a:r>
              <a:rPr lang="el-GR" dirty="0"/>
              <a:t>Επιλογή υποψηφίων </a:t>
            </a:r>
            <a:endParaRPr lang="en-US" dirty="0"/>
          </a:p>
        </p:txBody>
      </p:sp>
      <p:sp>
        <p:nvSpPr>
          <p:cNvPr id="3" name="Content Placeholder 2"/>
          <p:cNvSpPr>
            <a:spLocks noGrp="1"/>
          </p:cNvSpPr>
          <p:nvPr>
            <p:ph sz="half" idx="1"/>
          </p:nvPr>
        </p:nvSpPr>
        <p:spPr>
          <a:xfrm>
            <a:off x="838199" y="1825625"/>
            <a:ext cx="6528759" cy="4649316"/>
          </a:xfrm>
        </p:spPr>
        <p:txBody>
          <a:bodyPr>
            <a:normAutofit/>
          </a:bodyPr>
          <a:lstStyle/>
          <a:p>
            <a:r>
              <a:rPr lang="el-GR" dirty="0"/>
              <a:t>Κατηγορίες πτυχιούχων</a:t>
            </a:r>
          </a:p>
          <a:p>
            <a:pPr lvl="1">
              <a:buFont typeface="Courier New" charset="0"/>
              <a:buChar char="o"/>
            </a:pPr>
            <a:r>
              <a:rPr lang="el-GR" sz="2400" dirty="0"/>
              <a:t>Επιστήμες Υγείας και συναφείς θετικές Επιστήμες ΑΕΙ και πολυτεχνικών Σχολών </a:t>
            </a:r>
          </a:p>
          <a:p>
            <a:endParaRPr lang="el-GR" dirty="0"/>
          </a:p>
          <a:p>
            <a:r>
              <a:rPr lang="el-GR" dirty="0"/>
              <a:t>Γνώση αγγλικής Β2</a:t>
            </a:r>
          </a:p>
          <a:p>
            <a:endParaRPr lang="el-GR" dirty="0"/>
          </a:p>
          <a:p>
            <a:r>
              <a:rPr lang="el-GR" dirty="0"/>
              <a:t>Βαθμός πτυχίου, βαθμός σε συναφή μαθήματα, επίδοση σε διπλωματική εργασία, ερευνητική/επαγγελματική εμπειρία</a:t>
            </a:r>
          </a:p>
          <a:p>
            <a:endParaRPr lang="en-US" dirty="0"/>
          </a:p>
        </p:txBody>
      </p:sp>
      <p:pic>
        <p:nvPicPr>
          <p:cNvPr id="9" name="Picture 8" descr="A close up of a newspaper&#10;&#10;AI-generated content may be incorrect.">
            <a:extLst>
              <a:ext uri="{FF2B5EF4-FFF2-40B4-BE49-F238E27FC236}">
                <a16:creationId xmlns:a16="http://schemas.microsoft.com/office/drawing/2014/main" id="{C872ABC9-92AA-6842-450F-47223DE22CFD}"/>
              </a:ext>
            </a:extLst>
          </p:cNvPr>
          <p:cNvPicPr>
            <a:picLocks noChangeAspect="1"/>
          </p:cNvPicPr>
          <p:nvPr/>
        </p:nvPicPr>
        <p:blipFill>
          <a:blip r:embed="rId4"/>
          <a:stretch>
            <a:fillRect/>
          </a:stretch>
        </p:blipFill>
        <p:spPr>
          <a:xfrm>
            <a:off x="7706967" y="-18064"/>
            <a:ext cx="4485033" cy="6858000"/>
          </a:xfrm>
          <a:prstGeom prst="rect">
            <a:avLst/>
          </a:prstGeom>
        </p:spPr>
      </p:pic>
    </p:spTree>
    <p:extLst>
      <p:ext uri="{BB962C8B-B14F-4D97-AF65-F5344CB8AC3E}">
        <p14:creationId xmlns:p14="http://schemas.microsoft.com/office/powerpoint/2010/main" val="200210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spTree>
    <p:extLst>
      <p:ext uri="{BB962C8B-B14F-4D97-AF65-F5344CB8AC3E}">
        <p14:creationId xmlns:p14="http://schemas.microsoft.com/office/powerpoint/2010/main" val="204060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TotalTime>
  <Words>2965</Words>
  <Application>Microsoft Office PowerPoint</Application>
  <PresentationFormat>Ευρεία οθόνη</PresentationFormat>
  <Paragraphs>315</Paragraphs>
  <Slides>22</Slides>
  <Notes>17</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22</vt:i4>
      </vt:variant>
    </vt:vector>
  </HeadingPairs>
  <TitlesOfParts>
    <vt:vector size="35" baseType="lpstr">
      <vt:lpstr>.HiraKakuInterface-W3</vt:lpstr>
      <vt:lpstr>Aptos</vt:lpstr>
      <vt:lpstr>Aptos Light</vt:lpstr>
      <vt:lpstr>Arial</vt:lpstr>
      <vt:lpstr>Avenir Book</vt:lpstr>
      <vt:lpstr>Calibri</vt:lpstr>
      <vt:lpstr>Calibri Light</vt:lpstr>
      <vt:lpstr>Courier New</vt:lpstr>
      <vt:lpstr>Google Sans</vt:lpstr>
      <vt:lpstr>Helvetica</vt:lpstr>
      <vt:lpstr>System Font Regular</vt:lpstr>
      <vt:lpstr>Times New Roman</vt:lpstr>
      <vt:lpstr>Office Theme</vt:lpstr>
      <vt:lpstr>Παρουσίαση του PowerPoint</vt:lpstr>
      <vt:lpstr> Σύγχρονη Ογκολογία</vt:lpstr>
      <vt:lpstr>Παρουσίαση του PowerPoint</vt:lpstr>
      <vt:lpstr>Παρουσίαση του PowerPoint</vt:lpstr>
      <vt:lpstr>Αντικείμενο – Σκοπός</vt:lpstr>
      <vt:lpstr>Διϋδρυματικό ΜΠΣ</vt:lpstr>
      <vt:lpstr>Διϋδρυματικό ΜΠΣ</vt:lpstr>
      <vt:lpstr>Επιλογή υποψηφίων </vt:lpstr>
      <vt:lpstr>Παρουσίαση του PowerPoint</vt:lpstr>
      <vt:lpstr>Διάρκεια - Τέλη φοίτησης</vt:lpstr>
      <vt:lpstr>Εκπαιδευτικές ενότητες Α εξαμήνου </vt:lpstr>
      <vt:lpstr>Εκπαιδευτικές ενότητες Α εξαμήνου </vt:lpstr>
      <vt:lpstr>Εκπαιδευτικές ενότητες Α εξαμήνου </vt:lpstr>
      <vt:lpstr>Τίτλος Σπουδών </vt:lpstr>
      <vt:lpstr>Διδάσκοντες </vt:lpstr>
      <vt:lpstr>Η συμβολή των γυναικών</vt:lpstr>
      <vt:lpstr>Σπουδαστές 2019-24</vt:lpstr>
      <vt:lpstr>Χρηματοδότηση – προϋπολογισμός</vt:lpstr>
      <vt:lpstr>Παρουσίαση του PowerPoint</vt:lpstr>
      <vt:lpstr> Οι εγγραφές στο Συνέδριο ήταν 450 από τις παρακάτω ειδικότητες  </vt:lpstr>
      <vt:lpstr>Διαδικτυακοί συμμετέχοντες</vt:lpstr>
      <vt:lpstr>Ευχαριστίες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Μεταπτυχιακή εκπαίδευση –  ΔΠΜΣ Ογκολογίας ΠΚ / ΕΙΕ</dc:title>
  <dc:creator>surgery</dc:creator>
  <cp:lastModifiedBy>Maria Skoula</cp:lastModifiedBy>
  <cp:revision>84</cp:revision>
  <dcterms:created xsi:type="dcterms:W3CDTF">2019-09-15T22:26:57Z</dcterms:created>
  <dcterms:modified xsi:type="dcterms:W3CDTF">2025-03-24T13:57:17Z</dcterms:modified>
</cp:coreProperties>
</file>