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5"/>
  </p:handoutMasterIdLst>
  <p:sldIdLst>
    <p:sldId id="256" r:id="rId2"/>
    <p:sldId id="267" r:id="rId3"/>
    <p:sldId id="257" r:id="rId4"/>
    <p:sldId id="259" r:id="rId5"/>
    <p:sldId id="266" r:id="rId6"/>
    <p:sldId id="260" r:id="rId7"/>
    <p:sldId id="258" r:id="rId8"/>
    <p:sldId id="261" r:id="rId9"/>
    <p:sldId id="262" r:id="rId10"/>
    <p:sldId id="263" r:id="rId11"/>
    <p:sldId id="264" r:id="rId12"/>
    <p:sldId id="268" r:id="rId13"/>
    <p:sldId id="265" r:id="rId14"/>
  </p:sldIdLst>
  <p:sldSz cx="9144000" cy="6858000" type="screen4x3"/>
  <p:notesSz cx="9144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59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71A63B8-E177-4C6E-9877-65537030D15D}" type="datetimeFigureOut">
              <a:rPr lang="el-GR" smtClean="0"/>
              <a:pPr/>
              <a:t>24/3/2025</a:t>
            </a:fld>
            <a:endParaRPr lang="el-GR"/>
          </a:p>
        </p:txBody>
      </p:sp>
      <p:sp>
        <p:nvSpPr>
          <p:cNvPr id="4" name="3 - Θέση υποσέλιδου"/>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EB7A0E69-5245-4D8E-A102-BC1FE822B935}"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24/3/2025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dirty="0"/>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dirty="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24/3/2025</a:t>
            </a:fld>
            <a:endParaRPr lang="el-GR" dirty="0"/>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dirty="0"/>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dirty="0"/>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ph.med.uoc.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29064" y="785794"/>
            <a:ext cx="8286340" cy="2357454"/>
          </a:xfrm>
        </p:spPr>
        <p:txBody>
          <a:bodyPr>
            <a:normAutofit fontScale="90000"/>
          </a:bodyPr>
          <a:lstStyle/>
          <a:p>
            <a:pPr algn="l"/>
            <a:r>
              <a:rPr lang="el-GR" dirty="0"/>
              <a:t>ΠΜΣ ΔΗΜΟΣΙΑ ΥΓΕΙΑ- ΠΡΩΤΟΒΑΘΜΙΑ ΦΡΟΝΤΙΔΑ ΥΓΕΙΑΣ – ΥΠΗΡΕΣΙΕΣ ΥΓΕΙΑΣ</a:t>
            </a:r>
          </a:p>
        </p:txBody>
      </p:sp>
      <p:sp>
        <p:nvSpPr>
          <p:cNvPr id="3" name="2 - Υπότιτλος"/>
          <p:cNvSpPr>
            <a:spLocks noGrp="1"/>
          </p:cNvSpPr>
          <p:nvPr>
            <p:ph type="subTitle" idx="1"/>
          </p:nvPr>
        </p:nvSpPr>
        <p:spPr>
          <a:xfrm>
            <a:off x="1000100" y="3786190"/>
            <a:ext cx="7215238" cy="1500198"/>
          </a:xfrm>
        </p:spPr>
        <p:txBody>
          <a:bodyPr>
            <a:normAutofit fontScale="85000" lnSpcReduction="20000"/>
          </a:bodyPr>
          <a:lstStyle/>
          <a:p>
            <a:r>
              <a:rPr lang="el-GR" dirty="0"/>
              <a:t>Διευθυντής σπουδών: </a:t>
            </a:r>
            <a:r>
              <a:rPr lang="el-GR" dirty="0" err="1"/>
              <a:t>Τσιλιγιάννη</a:t>
            </a:r>
            <a:r>
              <a:rPr lang="el-GR" dirty="0"/>
              <a:t> Ιωάννα</a:t>
            </a:r>
            <a:br>
              <a:rPr lang="en-US" dirty="0"/>
            </a:br>
            <a:br>
              <a:rPr lang="el-GR" dirty="0"/>
            </a:br>
            <a:r>
              <a:rPr lang="el-GR" dirty="0"/>
              <a:t>Γραμματεία ΠΜΣ: Καφφεσάκης Θεοδόσιος </a:t>
            </a:r>
            <a:r>
              <a:rPr lang="en-US" dirty="0"/>
              <a:t>                               </a:t>
            </a:r>
            <a:r>
              <a:rPr lang="el-GR" dirty="0"/>
              <a:t>(2810 394671, </a:t>
            </a:r>
            <a:r>
              <a:rPr lang="en-US" dirty="0"/>
              <a:t>mph@med.uoc.gr)</a:t>
            </a:r>
            <a:br>
              <a:rPr lang="el-GR" dirty="0"/>
            </a:br>
            <a:r>
              <a:rPr lang="el-GR" dirty="0"/>
              <a:t>Ιστοσελίδα ΠΜΣ: </a:t>
            </a:r>
            <a:r>
              <a:rPr lang="en-US" dirty="0">
                <a:hlinkClick r:id="rId2"/>
              </a:rPr>
              <a:t>https://mph.med.uoc.gr</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Δίδακτρα</a:t>
            </a:r>
          </a:p>
        </p:txBody>
      </p:sp>
      <p:sp>
        <p:nvSpPr>
          <p:cNvPr id="3" name="2 - Θέση περιεχομένου"/>
          <p:cNvSpPr>
            <a:spLocks noGrp="1"/>
          </p:cNvSpPr>
          <p:nvPr>
            <p:ph idx="1"/>
          </p:nvPr>
        </p:nvSpPr>
        <p:spPr/>
        <p:txBody>
          <a:bodyPr>
            <a:normAutofit/>
          </a:bodyPr>
          <a:lstStyle/>
          <a:p>
            <a:r>
              <a:rPr lang="el-GR" sz="2400" dirty="0"/>
              <a:t>Τα δίδακτρα ανέρχονται σε 2000 ευρώ για το σύνολο του μεταπτυχιακού προγράμματος. </a:t>
            </a:r>
          </a:p>
          <a:p>
            <a:endParaRPr lang="el-GR" sz="2400" dirty="0"/>
          </a:p>
          <a:p>
            <a:r>
              <a:rPr lang="el-GR" sz="2400" dirty="0"/>
              <a:t>Καταβάλλεται το ποσό των 200 ευρώ κατά την εγγραφή, ενώ το υπόλοιπο ποσό αποπληρώνεται σε δόσεις ανά δύο μήνες μέσα στο πρώτο έτος φοίτησης.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ΑΝΑΣΤΟΛΗ ΦΟΙΤΗΣΗΣ –                ΠΑΡΑΤΑΣΗ ΣΠΟΥΔΩΝ</a:t>
            </a:r>
          </a:p>
        </p:txBody>
      </p:sp>
      <p:sp>
        <p:nvSpPr>
          <p:cNvPr id="3" name="2 - Θέση περιεχομένου"/>
          <p:cNvSpPr>
            <a:spLocks noGrp="1"/>
          </p:cNvSpPr>
          <p:nvPr>
            <p:ph idx="1"/>
          </p:nvPr>
        </p:nvSpPr>
        <p:spPr/>
        <p:txBody>
          <a:bodyPr>
            <a:normAutofit fontScale="77500" lnSpcReduction="20000"/>
          </a:bodyPr>
          <a:lstStyle/>
          <a:p>
            <a:pPr>
              <a:buNone/>
            </a:pPr>
            <a:r>
              <a:rPr lang="en-US" dirty="0"/>
              <a:t>     </a:t>
            </a:r>
            <a:r>
              <a:rPr lang="el-GR" dirty="0"/>
              <a:t>Αναστολή φοίτησης</a:t>
            </a:r>
            <a:r>
              <a:rPr lang="en-US" dirty="0"/>
              <a:t>: </a:t>
            </a:r>
            <a:endParaRPr lang="el-GR" dirty="0"/>
          </a:p>
          <a:p>
            <a:r>
              <a:rPr lang="el-GR" dirty="0"/>
              <a:t>Οι μεταπτυχιακοί φοιτητές έχουν δικαίωμα να ζητήσουν, με αίτησή τους, αναστολή φοίτησης, για αποδεδειγμένα σοβαρούς λόγους και μόνο μια φορά για ένα ακαδημαϊκό έτος. Τα εξάμηνα αναστολής της φοιτητικής ιδιότητας δεν προσμετρώνται στην προβλεπόμενη ανώτατη διάρκεια κανονικής φοίτησης</a:t>
            </a:r>
            <a:r>
              <a:rPr lang="en-US" dirty="0"/>
              <a:t>. </a:t>
            </a:r>
            <a:endParaRPr lang="el-GR" dirty="0"/>
          </a:p>
          <a:p>
            <a:endParaRPr lang="en-US" dirty="0"/>
          </a:p>
          <a:p>
            <a:pPr>
              <a:buNone/>
            </a:pPr>
            <a:r>
              <a:rPr lang="el-GR" dirty="0"/>
              <a:t>     Παράταση σπουδών: </a:t>
            </a:r>
          </a:p>
          <a:p>
            <a:r>
              <a:rPr lang="el-GR" dirty="0"/>
              <a:t>Παράταση φοίτησης για την ολοκλήρωση της μεταπτυχιακής εργασίας ΔΕΝ προβλέπεται παρά μόνο για τεκμηριωμένα σοβαρούς λόγους. Κατά περίπτωση εξετάζεται η παράταση της προθεσμίας υποβολής της μεταπτυχιακής εργασίας για ένα εξάμηνο. </a:t>
            </a:r>
          </a:p>
          <a:p>
            <a:pPr>
              <a:buNone/>
            </a:pPr>
            <a:br>
              <a:rPr lang="en-US" dirty="0"/>
            </a:b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Στοιχεία αποφοίτησης την τελευταία 6ετία.</a:t>
            </a:r>
          </a:p>
        </p:txBody>
      </p:sp>
      <p:sp>
        <p:nvSpPr>
          <p:cNvPr id="3" name="2 - Θέση περιεχομένου"/>
          <p:cNvSpPr>
            <a:spLocks noGrp="1"/>
          </p:cNvSpPr>
          <p:nvPr>
            <p:ph idx="1"/>
          </p:nvPr>
        </p:nvSpPr>
        <p:spPr/>
        <p:txBody>
          <a:bodyPr/>
          <a:lstStyle/>
          <a:p>
            <a:r>
              <a:rPr lang="el-GR" dirty="0"/>
              <a:t>Εισακτέοι 2017-2018: Αποφοίτησαν 17/18 (94%)</a:t>
            </a:r>
          </a:p>
          <a:p>
            <a:r>
              <a:rPr lang="el-GR" dirty="0"/>
              <a:t>Εισακτέοι 2018-2019:  Αποφοίτησαν 33/37 (89%)</a:t>
            </a:r>
          </a:p>
          <a:p>
            <a:r>
              <a:rPr lang="el-GR" dirty="0"/>
              <a:t>Εισακτέοι 2019-2020: Αποφοίτησαν  31/32 (97%)</a:t>
            </a:r>
          </a:p>
          <a:p>
            <a:r>
              <a:rPr lang="el-GR" dirty="0"/>
              <a:t>Εισακτέοι 2020-2021: Αποφοίτησαν 26/28 (93%)</a:t>
            </a:r>
          </a:p>
          <a:p>
            <a:r>
              <a:rPr lang="el-GR" dirty="0"/>
              <a:t>Εισακτέοι 2021-2022: Αποφοίτησαν  26/27 (96%)</a:t>
            </a:r>
            <a:endParaRPr lang="en-US" dirty="0"/>
          </a:p>
          <a:p>
            <a:r>
              <a:rPr lang="el-GR" dirty="0"/>
              <a:t>Εισακτέοι 2022-2023: Αποφοίτησαν 22/24 (91%)</a:t>
            </a:r>
          </a:p>
          <a:p>
            <a:endParaRPr lang="el-GR" dirty="0"/>
          </a:p>
          <a:p>
            <a:r>
              <a:rPr lang="el-GR" dirty="0"/>
              <a:t>Σύνολο 155/166 (93%)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endParaRPr lang="el-GR" dirty="0"/>
          </a:p>
          <a:p>
            <a:pPr>
              <a:buNone/>
            </a:pPr>
            <a:endParaRPr lang="el-GR" dirty="0"/>
          </a:p>
          <a:p>
            <a:pPr>
              <a:buNone/>
            </a:pPr>
            <a:endParaRPr lang="el-GR" dirty="0"/>
          </a:p>
          <a:p>
            <a:pPr algn="ctr">
              <a:buNone/>
            </a:pPr>
            <a:r>
              <a:rPr lang="el-GR" dirty="0"/>
              <a:t>Σας ευχαριστούμε θερμά για την προσοχή σας.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Χρόνος προκήρυξης</a:t>
            </a:r>
          </a:p>
        </p:txBody>
      </p:sp>
      <p:sp>
        <p:nvSpPr>
          <p:cNvPr id="3" name="2 - Θέση περιεχομένου"/>
          <p:cNvSpPr>
            <a:spLocks noGrp="1"/>
          </p:cNvSpPr>
          <p:nvPr>
            <p:ph idx="1"/>
          </p:nvPr>
        </p:nvSpPr>
        <p:spPr/>
        <p:txBody>
          <a:bodyPr/>
          <a:lstStyle/>
          <a:p>
            <a:r>
              <a:rPr lang="el-GR" dirty="0"/>
              <a:t>Η προκήρυξη εισαγωγής νέων μεταπτυχιακών φοιτητών (έως 40) αναμένεται να δημοσιευτεί εντός του </a:t>
            </a:r>
            <a:r>
              <a:rPr lang="el-GR"/>
              <a:t>μηνός Ιουνίου.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Αντικείμενο – Σκοπός </a:t>
            </a:r>
            <a:endParaRPr lang="el-GR" dirty="0"/>
          </a:p>
        </p:txBody>
      </p:sp>
      <p:sp>
        <p:nvSpPr>
          <p:cNvPr id="3" name="2 - Θέση περιεχομένου"/>
          <p:cNvSpPr>
            <a:spLocks noGrp="1"/>
          </p:cNvSpPr>
          <p:nvPr>
            <p:ph idx="1"/>
          </p:nvPr>
        </p:nvSpPr>
        <p:spPr/>
        <p:txBody>
          <a:bodyPr>
            <a:normAutofit fontScale="92500"/>
          </a:bodyPr>
          <a:lstStyle/>
          <a:p>
            <a:r>
              <a:rPr lang="el-GR" sz="2600" dirty="0"/>
              <a:t>Αντικείμενο του Προγράμματος είναι η δημιουργία επιστημόνων (υγείας) με υψηλό επίπεδο δεξιοτήτων που θα συμβάλλουν στη βελτίωση της ποιότητας και της αποτελεσματικότητας των υπηρεσιών υγείας με την χρήση αρχών, μεθοδολογιών και εργαλείων από την Δημόσια Υγεία και την Πρωτοβάθμια Φροντίδα Υγείας (ΠΦΥ). </a:t>
            </a:r>
          </a:p>
          <a:p>
            <a:endParaRPr lang="en-US" sz="2600" dirty="0"/>
          </a:p>
          <a:p>
            <a:r>
              <a:rPr lang="el-GR" sz="2600" dirty="0"/>
              <a:t>Απώτερος στόχος η ανάπτυξη ηγετών που θα μπορούσαν να ασχοληθούν με τη Δημόσια Υγεία, την ΠΦΥ και τις υπηρεσίες υγείας στα πεδία της έρευνας, της εκπαίδευσης και της διοίκησης.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Κατηγορίες Εισακτέων Πτυχιούχων </a:t>
            </a: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n-US" dirty="0"/>
              <a:t>     </a:t>
            </a:r>
            <a:r>
              <a:rPr lang="el-GR" dirty="0"/>
              <a:t>Στο Πρόγραμμα γίνονται δεκτοί πτυχιούχοι:</a:t>
            </a:r>
          </a:p>
          <a:p>
            <a:r>
              <a:rPr lang="el-GR" dirty="0"/>
              <a:t>(α) πανεπιστημίων της ημεδαπής ή ισότιμου πτυχίου της αλλοδαπής, προερχόμενοι από τα Τμήματα Ιατρικής, Οδοντιατρικής, Φαρμακευτικής, Νοσηλευτικής και άλλων Τμημάτων Επιστημών Υγείας · </a:t>
            </a:r>
          </a:p>
          <a:p>
            <a:r>
              <a:rPr lang="el-GR" dirty="0"/>
              <a:t>(β) πανεπιστημίων της ημεδαπής ή ισότιμου πτυχίου της αλλοδαπής, προερχόμενοι από τα Τμήματα Οικονομικών, Διοικητικών και Κοινωνικών Επιστημών και άλλων Τμημάτων συναφών αντικειμένων · </a:t>
            </a:r>
          </a:p>
          <a:p>
            <a:r>
              <a:rPr lang="el-GR" dirty="0"/>
              <a:t>(γ) πανεπιστημίων της ημεδαπής ή ομοταγούς Ιδρύματος της αλλοδαπής προερχόμενοι από Τμήματα, το αντικείμενο των οποίων σχετίζεται με δράσεις δημόσιας υγείας, πρωτοβάθμια φροντίδα υγείας και διοίκησης υπηρεσιών υγείας · </a:t>
            </a:r>
          </a:p>
          <a:p>
            <a:r>
              <a:rPr lang="el-GR" dirty="0"/>
              <a:t>(δ) T.Ε.Ι./Α.Τ.Ε.Ι. συναφών αντικειμένων. </a:t>
            </a:r>
            <a:br>
              <a:rPr lang="el-GR" dirty="0"/>
            </a:br>
            <a:br>
              <a:rPr lang="el-GR" dirty="0"/>
            </a:br>
            <a:r>
              <a:rPr lang="el-GR" dirty="0"/>
              <a:t>Ο αριθμός των εισακτέων στο Πρόγραμμα ορίζεται κατ’ ανώτατο όριο σε σαράντα (40) φοιτητές κατ’ έτος.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67524"/>
          </a:xfrm>
        </p:spPr>
        <p:txBody>
          <a:bodyPr/>
          <a:lstStyle/>
          <a:p>
            <a:r>
              <a:rPr lang="el-GR" dirty="0"/>
              <a:t>Διαδικασία επιλογής</a:t>
            </a:r>
          </a:p>
        </p:txBody>
      </p:sp>
      <p:sp>
        <p:nvSpPr>
          <p:cNvPr id="3" name="2 - Θέση περιεχομένου"/>
          <p:cNvSpPr>
            <a:spLocks noGrp="1"/>
          </p:cNvSpPr>
          <p:nvPr>
            <p:ph idx="1"/>
          </p:nvPr>
        </p:nvSpPr>
        <p:spPr>
          <a:xfrm>
            <a:off x="457200" y="1600201"/>
            <a:ext cx="8229600" cy="4400568"/>
          </a:xfrm>
        </p:spPr>
        <p:txBody>
          <a:bodyPr>
            <a:normAutofit/>
          </a:bodyPr>
          <a:lstStyle/>
          <a:p>
            <a:r>
              <a:rPr lang="el-GR" sz="2200" dirty="0"/>
              <a:t>Η αξιολόγηση και επιλογή των υποψήφιων που έχουν εκδηλώσει ενδιαφέρον για το Πρόγραμμα, γίνεται από την Επιτροπή Επιλογής μέσω συνεντεύξεων. </a:t>
            </a:r>
          </a:p>
          <a:p>
            <a:pPr>
              <a:buNone/>
            </a:pPr>
            <a:endParaRPr lang="el-GR" sz="2200" dirty="0"/>
          </a:p>
          <a:p>
            <a:r>
              <a:rPr lang="el-GR" sz="2200" dirty="0"/>
              <a:t>Στόχος των συνεντεύξεων είναι να διαπιστωθεί ποιοι υποψήφιοι είναι ικανοί να ανταποκριθούν ουσιαστικά στις απαιτήσεις του Προγράμματος, συνεκτιμώντας το κίνητρο και το ενδιαφέρον αλλά και τη συνολικότερη συγκρότηση και επιστημονική επάρκειά τους σε σχέση με το αντικείμενο της Δημόσιας Υγείας, της ΠΦΥ και των Υπηρεσιών Υγείας. </a:t>
            </a:r>
            <a:br>
              <a:rPr lang="el-GR" sz="2200" dirty="0"/>
            </a:br>
            <a:endParaRPr lang="el-GR" sz="2200" dirty="0"/>
          </a:p>
          <a:p>
            <a:r>
              <a:rPr lang="el-GR" sz="2200" dirty="0"/>
              <a:t>Στη συνέντευξη καλούνται όλοι οι υποψήφιοι.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Χρονική Διάρκεια </a:t>
            </a:r>
            <a:r>
              <a:rPr lang="en-US" b="1" dirty="0"/>
              <a:t>– </a:t>
            </a:r>
            <a:r>
              <a:rPr lang="el-GR" b="1" dirty="0"/>
              <a:t>Κατευθύνσεις</a:t>
            </a:r>
            <a:endParaRPr lang="el-GR" dirty="0"/>
          </a:p>
        </p:txBody>
      </p:sp>
      <p:sp>
        <p:nvSpPr>
          <p:cNvPr id="3" name="2 - Θέση περιεχομένου"/>
          <p:cNvSpPr>
            <a:spLocks noGrp="1"/>
          </p:cNvSpPr>
          <p:nvPr>
            <p:ph idx="1"/>
          </p:nvPr>
        </p:nvSpPr>
        <p:spPr/>
        <p:txBody>
          <a:bodyPr>
            <a:normAutofit lnSpcReduction="10000"/>
          </a:bodyPr>
          <a:lstStyle/>
          <a:p>
            <a:r>
              <a:rPr lang="el-GR" sz="2400" dirty="0"/>
              <a:t>Η χρονική διάρκεια σπουδών για την απονομή του Δ.Μ.Σ. ορίζεται σε τέσσερα (4) ακαδημαϊκά εξάμηνα (120 </a:t>
            </a:r>
            <a:r>
              <a:rPr lang="en-US" sz="2400" dirty="0"/>
              <a:t>ECTS)</a:t>
            </a:r>
            <a:r>
              <a:rPr lang="el-GR" sz="2400" dirty="0"/>
              <a:t>.</a:t>
            </a:r>
            <a:br>
              <a:rPr lang="el-GR" sz="2400" dirty="0"/>
            </a:br>
            <a:endParaRPr lang="el-GR" sz="2400" dirty="0"/>
          </a:p>
          <a:p>
            <a:pPr>
              <a:buNone/>
            </a:pPr>
            <a:r>
              <a:rPr lang="el-GR" sz="2400" dirty="0"/>
              <a:t>    Το Πρόγραμμα απονέμει Δίπλωμα Μεταπτυχιακών Σπουδών (Δ.Μ.Σ.) στο γνωστικό αντικείμενο “Δημόσια Υγεία - Πρωτοβάθμια Φροντίδα Υγείας - Υπηρεσίες Υγείας” (</a:t>
            </a:r>
            <a:r>
              <a:rPr lang="en-US" sz="2400" dirty="0"/>
              <a:t>MPh</a:t>
            </a:r>
            <a:r>
              <a:rPr lang="el-GR" sz="2400" dirty="0"/>
              <a:t>) στις εξής κατευθύνσεις/ εξειδικεύσεις: </a:t>
            </a:r>
          </a:p>
          <a:p>
            <a:pPr>
              <a:buNone/>
            </a:pPr>
            <a:endParaRPr lang="el-GR" sz="2400" dirty="0"/>
          </a:p>
          <a:p>
            <a:r>
              <a:rPr lang="el-GR" sz="2400" dirty="0"/>
              <a:t>(α) Δημόσια Υγεία και Πρωτοβάθμια Φροντίδα Υγείας (ΠΦΥ)</a:t>
            </a:r>
          </a:p>
          <a:p>
            <a:r>
              <a:rPr lang="el-GR" sz="2400" dirty="0"/>
              <a:t>(β) Υπηρεσίες Υγείας (ΥΥ)</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Πρόγραμμα σπουδών-Χειμερινό εξάμηνο Ά έτους</a:t>
            </a:r>
          </a:p>
        </p:txBody>
      </p:sp>
      <p:sp>
        <p:nvSpPr>
          <p:cNvPr id="3" name="2 - Θέση περιεχομένου"/>
          <p:cNvSpPr>
            <a:spLocks noGrp="1"/>
          </p:cNvSpPr>
          <p:nvPr>
            <p:ph idx="1"/>
          </p:nvPr>
        </p:nvSpPr>
        <p:spPr/>
        <p:txBody>
          <a:bodyPr>
            <a:normAutofit fontScale="85000" lnSpcReduction="20000"/>
          </a:bodyPr>
          <a:lstStyle/>
          <a:p>
            <a:pPr>
              <a:buNone/>
            </a:pPr>
            <a:r>
              <a:rPr lang="el-GR" dirty="0"/>
              <a:t>    Τα μαθήματα γίνονται απογευματινές ώρες, περίπου 3 φορές την εβδομάδα. </a:t>
            </a:r>
            <a:br>
              <a:rPr lang="el-GR" dirty="0"/>
            </a:br>
            <a:br>
              <a:rPr lang="el-GR" dirty="0"/>
            </a:br>
            <a:r>
              <a:rPr lang="el-GR" dirty="0"/>
              <a:t>5 υποχρεωτικά μαθήματα στο χειμερινό εξάμηνο (Α εξάμηνο): </a:t>
            </a:r>
            <a:br>
              <a:rPr lang="el-GR" dirty="0"/>
            </a:br>
            <a:endParaRPr lang="el-GR" dirty="0"/>
          </a:p>
          <a:p>
            <a:r>
              <a:rPr lang="el-GR" dirty="0"/>
              <a:t>Εισαγωγή στη Δημόσια Υγεία και στην Πρωτοβάθμια Φροντίδα Υγείας</a:t>
            </a:r>
          </a:p>
          <a:p>
            <a:r>
              <a:rPr lang="el-GR" dirty="0"/>
              <a:t>Επιδημιολογία Ι </a:t>
            </a:r>
          </a:p>
          <a:p>
            <a:r>
              <a:rPr lang="el-GR" dirty="0"/>
              <a:t>Βιοστατιστική Ι </a:t>
            </a:r>
          </a:p>
          <a:p>
            <a:r>
              <a:rPr lang="el-GR" dirty="0"/>
              <a:t>Μεθοδολογία της Έρευνας </a:t>
            </a:r>
          </a:p>
          <a:p>
            <a:r>
              <a:rPr lang="el-GR" dirty="0"/>
              <a:t>Υπηρεσίες Υγείας </a:t>
            </a:r>
          </a:p>
          <a:p>
            <a:pPr>
              <a:buNone/>
            </a:pPr>
            <a:br>
              <a:rPr lang="el-GR" dirty="0"/>
            </a:b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Πρόγραμμα σπουδών-Εαρινό εξάμηνο Ά έτους</a:t>
            </a:r>
          </a:p>
        </p:txBody>
      </p:sp>
      <p:sp>
        <p:nvSpPr>
          <p:cNvPr id="3" name="2 - Θέση περιεχομένου"/>
          <p:cNvSpPr>
            <a:spLocks noGrp="1"/>
          </p:cNvSpPr>
          <p:nvPr>
            <p:ph idx="1"/>
          </p:nvPr>
        </p:nvSpPr>
        <p:spPr/>
        <p:txBody>
          <a:bodyPr>
            <a:normAutofit fontScale="77500" lnSpcReduction="20000"/>
          </a:bodyPr>
          <a:lstStyle/>
          <a:p>
            <a:pPr>
              <a:buNone/>
            </a:pPr>
            <a:r>
              <a:rPr lang="el-GR" b="1" dirty="0"/>
              <a:t>Στο εαρινό εξάμηνο του Ά έτους (Β εξάμηνο) ο κάθε φοιτητής παρακολουθεί 3 μαθήματα, ανάλογα την κατεύθυνση που επιλέγει: </a:t>
            </a:r>
            <a:br>
              <a:rPr lang="el-GR" b="1" dirty="0"/>
            </a:br>
            <a:br>
              <a:rPr lang="el-GR" b="1" dirty="0"/>
            </a:br>
            <a:r>
              <a:rPr lang="el-GR" b="1" dirty="0"/>
              <a:t>Κατεύθυνση Δημόσια Υγεία και ΠΦΥ: </a:t>
            </a:r>
          </a:p>
          <a:p>
            <a:r>
              <a:rPr lang="el-GR" dirty="0"/>
              <a:t>Επιδημιολογία Λοιμωδών Νοσημάτων </a:t>
            </a:r>
          </a:p>
          <a:p>
            <a:r>
              <a:rPr lang="el-GR" dirty="0"/>
              <a:t>Επιδημιολογία ΙΙ</a:t>
            </a:r>
          </a:p>
          <a:p>
            <a:r>
              <a:rPr lang="el-GR" dirty="0"/>
              <a:t>ΒιοστατιστικήΙΙ</a:t>
            </a:r>
          </a:p>
          <a:p>
            <a:endParaRPr lang="el-GR" dirty="0"/>
          </a:p>
          <a:p>
            <a:r>
              <a:rPr lang="el-GR" b="1" dirty="0"/>
              <a:t>Κατεύθυνση Υπηρεσίες Υγείας</a:t>
            </a:r>
          </a:p>
          <a:p>
            <a:r>
              <a:rPr lang="el-GR" dirty="0"/>
              <a:t>Οικονομική Αξιολόγηση Υπηρεσιών Υγείας </a:t>
            </a:r>
          </a:p>
          <a:p>
            <a:r>
              <a:rPr lang="el-GR" dirty="0"/>
              <a:t>Δίκαιο και Υπηρεσίες Υγείας </a:t>
            </a:r>
          </a:p>
          <a:p>
            <a:r>
              <a:rPr lang="el-GR" dirty="0"/>
              <a:t>Διοίκηση Υπηρεσιών Υγείας </a:t>
            </a:r>
          </a:p>
          <a:p>
            <a:pPr>
              <a:buNone/>
            </a:pPr>
            <a:br>
              <a:rPr lang="el-GR" b="1" dirty="0"/>
            </a:b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Διπλωματική εργασία                                   (Γ και Δ εξάμηνο)</a:t>
            </a:r>
          </a:p>
        </p:txBody>
      </p:sp>
      <p:sp>
        <p:nvSpPr>
          <p:cNvPr id="3" name="2 - Θέση περιεχομένου"/>
          <p:cNvSpPr>
            <a:spLocks noGrp="1"/>
          </p:cNvSpPr>
          <p:nvPr>
            <p:ph idx="1"/>
          </p:nvPr>
        </p:nvSpPr>
        <p:spPr/>
        <p:txBody>
          <a:bodyPr/>
          <a:lstStyle/>
          <a:p>
            <a:r>
              <a:rPr lang="el-GR" sz="2400" dirty="0"/>
              <a:t>Συγγραφή πρωτοκόλλου και  συλλογή δεδομένων (Γ εξάμηνο) </a:t>
            </a:r>
            <a:br>
              <a:rPr lang="el-GR" sz="2400" dirty="0"/>
            </a:br>
            <a:endParaRPr lang="el-GR" sz="2400" dirty="0"/>
          </a:p>
          <a:p>
            <a:r>
              <a:rPr lang="el-GR" sz="2400" dirty="0"/>
              <a:t>Επιτυχής εκπόνηση και συγγραφή της μεταπτυχιακής εργασίας στο Δ εξάμηνο)  </a:t>
            </a:r>
            <a:br>
              <a:rPr lang="el-GR" dirty="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TotalTime>
  <Words>794</Words>
  <Application>Microsoft Office PowerPoint</Application>
  <PresentationFormat>Προβολή στην οθόνη (4:3)</PresentationFormat>
  <Paragraphs>71</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Calibri</vt:lpstr>
      <vt:lpstr>Constantia</vt:lpstr>
      <vt:lpstr>Wingdings 2</vt:lpstr>
      <vt:lpstr>Ροή</vt:lpstr>
      <vt:lpstr>ΠΜΣ ΔΗΜΟΣΙΑ ΥΓΕΙΑ- ΠΡΩΤΟΒΑΘΜΙΑ ΦΡΟΝΤΙΔΑ ΥΓΕΙΑΣ – ΥΠΗΡΕΣΙΕΣ ΥΓΕΙΑΣ</vt:lpstr>
      <vt:lpstr>Χρόνος προκήρυξης</vt:lpstr>
      <vt:lpstr>Αντικείμενο – Σκοπός </vt:lpstr>
      <vt:lpstr>Κατηγορίες Εισακτέων Πτυχιούχων </vt:lpstr>
      <vt:lpstr>Διαδικασία επιλογής</vt:lpstr>
      <vt:lpstr>Χρονική Διάρκεια – Κατευθύνσεις</vt:lpstr>
      <vt:lpstr>Πρόγραμμα σπουδών-Χειμερινό εξάμηνο Ά έτους</vt:lpstr>
      <vt:lpstr>Πρόγραμμα σπουδών-Εαρινό εξάμηνο Ά έτους</vt:lpstr>
      <vt:lpstr>Διπλωματική εργασία                                   (Γ και Δ εξάμηνο)</vt:lpstr>
      <vt:lpstr>Δίδακτρα</vt:lpstr>
      <vt:lpstr>ΑΝΑΣΤΟΛΗ ΦΟΙΤΗΣΗΣ –                ΠΑΡΑΤΑΣΗ ΣΠΟΥΔΩΝ</vt:lpstr>
      <vt:lpstr>Στοιχεία αποφοίτησης την τελευταία 6ετία.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ΠΜΣ ΔΗΜΟΣΙΑ ΥΓΕΙΑ- ΠΡΩΤΟΒΑΘΜΙΑ ΦΡΟΝΤΙΔΑ ΥΓΕΙΑΣ – ΥΠΗΡΕΣΙΕΣ ΥΓΕΙΑΣ</dc:title>
  <dc:creator>ge0rge</dc:creator>
  <cp:lastModifiedBy>Maria Skoula</cp:lastModifiedBy>
  <cp:revision>29</cp:revision>
  <dcterms:created xsi:type="dcterms:W3CDTF">2022-01-10T13:36:38Z</dcterms:created>
  <dcterms:modified xsi:type="dcterms:W3CDTF">2025-03-24T12:33:45Z</dcterms:modified>
</cp:coreProperties>
</file>